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theme/themeOverride4.xml" ContentType="application/vnd.openxmlformats-officedocument.themeOverride+xml"/>
  <Override PartName="/ppt/charts/chart12.xml" ContentType="application/vnd.openxmlformats-officedocument.drawingml.chart+xml"/>
  <Override PartName="/ppt/theme/themeOverride5.xml" ContentType="application/vnd.openxmlformats-officedocument.themeOverride+xml"/>
  <Override PartName="/ppt/charts/chart13.xml" ContentType="application/vnd.openxmlformats-officedocument.drawingml.chart+xml"/>
  <Override PartName="/ppt/theme/themeOverride6.xml" ContentType="application/vnd.openxmlformats-officedocument.themeOverride+xml"/>
  <Override PartName="/ppt/charts/chart14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7.xml" ContentType="application/vnd.openxmlformats-officedocument.themeOverride+xml"/>
  <Override PartName="/ppt/charts/chart15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8.xml" ContentType="application/vnd.openxmlformats-officedocument.themeOverride+xml"/>
  <Override PartName="/ppt/charts/chart16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9.xml" ContentType="application/vnd.openxmlformats-officedocument.themeOverride+xml"/>
  <Override PartName="/ppt/charts/chart17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10.xml" ContentType="application/vnd.openxmlformats-officedocument.themeOverride+xml"/>
  <Override PartName="/ppt/charts/chart18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1.xml" ContentType="application/vnd.openxmlformats-officedocument.themeOverride+xml"/>
  <Override PartName="/ppt/charts/chart19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2.xml" ContentType="application/vnd.openxmlformats-officedocument.themeOverride+xml"/>
  <Override PartName="/ppt/charts/chart20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3.xml" ContentType="application/vnd.openxmlformats-officedocument.themeOverr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1327" r:id="rId2"/>
    <p:sldId id="1371" r:id="rId3"/>
    <p:sldId id="1372" r:id="rId4"/>
    <p:sldId id="1349" r:id="rId5"/>
    <p:sldId id="1409" r:id="rId6"/>
    <p:sldId id="1410" r:id="rId7"/>
    <p:sldId id="1411" r:id="rId8"/>
    <p:sldId id="1412" r:id="rId9"/>
    <p:sldId id="1413" r:id="rId10"/>
    <p:sldId id="1414" r:id="rId11"/>
    <p:sldId id="1418" r:id="rId12"/>
    <p:sldId id="1419" r:id="rId13"/>
    <p:sldId id="1420" r:id="rId14"/>
    <p:sldId id="1421" r:id="rId15"/>
    <p:sldId id="1422" r:id="rId16"/>
    <p:sldId id="1423" r:id="rId17"/>
    <p:sldId id="1425" r:id="rId18"/>
    <p:sldId id="1426" r:id="rId19"/>
    <p:sldId id="1427" r:id="rId20"/>
    <p:sldId id="1428" r:id="rId21"/>
    <p:sldId id="1429" r:id="rId22"/>
    <p:sldId id="1431" r:id="rId23"/>
    <p:sldId id="1437" r:id="rId24"/>
    <p:sldId id="1438" r:id="rId25"/>
    <p:sldId id="1442" r:id="rId26"/>
    <p:sldId id="1443" r:id="rId27"/>
    <p:sldId id="1440" r:id="rId28"/>
    <p:sldId id="1441" r:id="rId29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A4BA9A36-61BE-4748-BDFA-D4A1CB28C5BC}">
          <p14:sldIdLst>
            <p14:sldId id="1327"/>
            <p14:sldId id="1371"/>
            <p14:sldId id="1372"/>
            <p14:sldId id="1349"/>
            <p14:sldId id="1409"/>
            <p14:sldId id="1410"/>
            <p14:sldId id="1411"/>
            <p14:sldId id="1412"/>
            <p14:sldId id="1413"/>
            <p14:sldId id="1414"/>
            <p14:sldId id="1418"/>
            <p14:sldId id="1419"/>
            <p14:sldId id="1420"/>
            <p14:sldId id="1421"/>
            <p14:sldId id="1422"/>
            <p14:sldId id="1423"/>
            <p14:sldId id="1425"/>
            <p14:sldId id="1426"/>
            <p14:sldId id="1427"/>
            <p14:sldId id="1428"/>
            <p14:sldId id="1429"/>
            <p14:sldId id="1431"/>
            <p14:sldId id="1437"/>
            <p14:sldId id="1438"/>
            <p14:sldId id="1442"/>
            <p14:sldId id="1443"/>
            <p14:sldId id="1440"/>
            <p14:sldId id="14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თამარ მჟავანაძე" initials="თმ" lastIdx="10" clrIdx="0">
    <p:extLst>
      <p:ext uri="{19B8F6BF-5375-455C-9EA6-DF929625EA0E}">
        <p15:presenceInfo xmlns:p15="http://schemas.microsoft.com/office/powerpoint/2012/main" userId="S-1-5-21-673555801-1310992144-825753575-208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DAA600"/>
    <a:srgbClr val="953735"/>
    <a:srgbClr val="A45C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60" autoAdjust="0"/>
    <p:restoredTop sz="86420" autoAdjust="0"/>
  </p:normalViewPr>
  <p:slideViewPr>
    <p:cSldViewPr>
      <p:cViewPr varScale="1">
        <p:scale>
          <a:sx n="92" d="100"/>
          <a:sy n="92" d="100"/>
        </p:scale>
        <p:origin x="67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13566"/>
    </p:cViewPr>
  </p:sorterViewPr>
  <p:notesViewPr>
    <p:cSldViewPr>
      <p:cViewPr varScale="1">
        <p:scale>
          <a:sx n="51" d="100"/>
          <a:sy n="51" d="100"/>
        </p:scale>
        <p:origin x="-2820" y="-96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4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5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6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explosion val="25"/>
          <c:dPt>
            <c:idx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2.1151392469890291E-2"/>
                  <c:y val="-2.0147895143677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3101322935947678E-2"/>
                  <c:y val="1.6611987741696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1980641735876081E-2"/>
                  <c:y val="-5.4774727558872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ylfae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არა, არ მაქვს არანაირი ინფორმაცია</c:v>
                </c:pt>
                <c:pt idx="1">
                  <c:v>გამიგია პრფესიული სასწავლებელბის შესახებ</c:v>
                </c:pt>
                <c:pt idx="2">
                  <c:v>დიახ, კარგად ვიცნობ პროფესიულ სასწავლებლებს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0.14099999999999999</c:v>
                </c:pt>
                <c:pt idx="1">
                  <c:v>0.65300000000000002</c:v>
                </c:pt>
                <c:pt idx="2">
                  <c:v>0.20499999999999999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5830658770959416"/>
          <c:y val="0.17044528393488387"/>
          <c:w val="0.41446736513307736"/>
          <c:h val="0.63650751748516987"/>
        </c:manualLayout>
      </c:layout>
      <c:overlay val="0"/>
      <c:txPr>
        <a:bodyPr/>
        <a:lstStyle/>
        <a:p>
          <a:pPr>
            <a:defRPr sz="1200">
              <a:solidFill>
                <a:schemeClr val="tx1">
                  <a:lumMod val="75000"/>
                  <a:lumOff val="25000"/>
                </a:schemeClr>
              </a:solidFill>
              <a:latin typeface="Sylfaen" pitchFamily="18" charset="0"/>
            </a:defRPr>
          </a:pPr>
          <a:endParaRPr lang="en-US"/>
        </a:p>
      </c:txPr>
    </c:legend>
    <c:plotVisOnly val="1"/>
    <c:dispBlanksAs val="zero"/>
    <c:showDLblsOverMax val="0"/>
  </c:chart>
  <c:spPr>
    <a:effectLst>
      <a:softEdge rad="12700"/>
    </a:effectLst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4012880601544317E-2"/>
          <c:y val="0.102451879698173"/>
          <c:w val="0.58191038258138772"/>
          <c:h val="0.8786320264363163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explosion val="25"/>
          <c:dPt>
            <c:idx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-4.8073394810031582E-2"/>
                  <c:y val="9.22514457457943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2343790544842735E-2"/>
                  <c:y val="-0.21862020204382748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9038294907539178E-2"/>
                  <c:y val="5.475341921073097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7367052925058524E-2"/>
                  <c:y val="8.784404072062165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ylfae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არ არიან მოტივირებულები</c:v>
                </c:pt>
                <c:pt idx="1">
                  <c:v>საშუალოდ არიან მოტივირებულები</c:v>
                </c:pt>
                <c:pt idx="2">
                  <c:v>ძალიან მოტივირებულები არიან</c:v>
                </c:pt>
                <c:pt idx="3">
                  <c:v>არ ვიცი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0.14099999999999999</c:v>
                </c:pt>
                <c:pt idx="1">
                  <c:v>0.65300000000000002</c:v>
                </c:pt>
                <c:pt idx="2">
                  <c:v>0.20499999999999999</c:v>
                </c:pt>
                <c:pt idx="3">
                  <c:v>4.2999999999999997E-2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5830658770959416"/>
          <c:y val="0.17044528393488387"/>
          <c:w val="0.41446736513307736"/>
          <c:h val="0.63650751748516987"/>
        </c:manualLayout>
      </c:layout>
      <c:overlay val="0"/>
      <c:txPr>
        <a:bodyPr/>
        <a:lstStyle/>
        <a:p>
          <a:pPr>
            <a:defRPr sz="1400">
              <a:solidFill>
                <a:schemeClr val="tx1">
                  <a:lumMod val="75000"/>
                  <a:lumOff val="25000"/>
                </a:schemeClr>
              </a:solidFill>
              <a:latin typeface="Sylfaen" pitchFamily="18" charset="0"/>
            </a:defRPr>
          </a:pPr>
          <a:endParaRPr lang="en-US"/>
        </a:p>
      </c:txPr>
    </c:legend>
    <c:plotVisOnly val="1"/>
    <c:dispBlanksAs val="zero"/>
    <c:showDLblsOverMax val="0"/>
  </c:chart>
  <c:spPr>
    <a:effectLst>
      <a:softEdge rad="12700"/>
    </a:effectLst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69747481307974"/>
          <c:y val="0.1333808665368108"/>
          <c:w val="0.51758230707021613"/>
          <c:h val="0.7450518028199933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explosion val="25"/>
          <c:dPt>
            <c:idx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-2.3194023823945083E-2"/>
                  <c:y val="0.12628768224781151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9876169324988228E-2"/>
                  <c:y val="-0.12951253925629239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8.9967696345649106E-2"/>
                  <c:y val="-7.875897015763203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ylfae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უფრო არ იცავენ</c:v>
                </c:pt>
                <c:pt idx="1">
                  <c:v>გარკვეულად იცავენ</c:v>
                </c:pt>
                <c:pt idx="2">
                  <c:v>იცავენ</c:v>
                </c:pt>
                <c:pt idx="3">
                  <c:v>არ ვიცი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2</c:v>
                </c:pt>
                <c:pt idx="1">
                  <c:v>9</c:v>
                </c:pt>
                <c:pt idx="2">
                  <c:v>11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5830658770959416"/>
          <c:y val="0.17044528393488387"/>
          <c:w val="0.41446736513307736"/>
          <c:h val="0.63650751748516987"/>
        </c:manualLayout>
      </c:layout>
      <c:overlay val="0"/>
      <c:txPr>
        <a:bodyPr/>
        <a:lstStyle/>
        <a:p>
          <a:pPr>
            <a:defRPr sz="1400">
              <a:solidFill>
                <a:schemeClr val="tx1">
                  <a:lumMod val="75000"/>
                  <a:lumOff val="25000"/>
                </a:schemeClr>
              </a:solidFill>
              <a:latin typeface="Sylfaen" pitchFamily="18" charset="0"/>
            </a:defRPr>
          </a:pPr>
          <a:endParaRPr lang="en-US"/>
        </a:p>
      </c:txPr>
    </c:legend>
    <c:plotVisOnly val="1"/>
    <c:dispBlanksAs val="zero"/>
    <c:showDLblsOverMax val="0"/>
  </c:chart>
  <c:spPr>
    <a:effectLst>
      <a:softEdge rad="12700"/>
    </a:effectLst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220691230462781E-2"/>
          <c:y val="0.10377777173694648"/>
          <c:w val="0.52569779745449297"/>
          <c:h val="0.7699292277217425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explosion val="25"/>
          <c:dPt>
            <c:idx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-6.2071004128303228E-2"/>
                  <c:y val="6.9797504768973659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6940218541422499E-2"/>
                  <c:y val="-0.15953280604755507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2068310150117063"/>
                  <c:y val="-9.3769132034974834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14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2227033164147858E-2"/>
                  <c:y val="8.4100584568617673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ylfae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თანამშრომობას უფრო მეტი სარგებელი მოაქვს ჩვენი კომპანიისთვის </c:v>
                </c:pt>
                <c:pt idx="1">
                  <c:v>თამშრომლობას უფრო მეტი სარგებელი მოაქვს პროფესიული სასწავლებლისთვის</c:v>
                </c:pt>
                <c:pt idx="2">
                  <c:v>თანამშრომლობას თანაბარი სარგებელი მოაქვს ორივე მხარისთვის</c:v>
                </c:pt>
                <c:pt idx="3">
                  <c:v>არ ვიცი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6</c:v>
                </c:pt>
                <c:pt idx="1">
                  <c:v>7</c:v>
                </c:pt>
                <c:pt idx="2">
                  <c:v>14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5830658770959416"/>
          <c:y val="8.4136928048183776E-2"/>
          <c:w val="0.41446736513307736"/>
          <c:h val="0.91586307195181627"/>
        </c:manualLayout>
      </c:layout>
      <c:overlay val="0"/>
      <c:txPr>
        <a:bodyPr/>
        <a:lstStyle/>
        <a:p>
          <a:pPr>
            <a:defRPr sz="1400">
              <a:solidFill>
                <a:schemeClr val="tx1">
                  <a:lumMod val="75000"/>
                  <a:lumOff val="25000"/>
                </a:schemeClr>
              </a:solidFill>
              <a:latin typeface="Sylfaen" pitchFamily="18" charset="0"/>
            </a:defRPr>
          </a:pPr>
          <a:endParaRPr lang="en-US"/>
        </a:p>
      </c:txPr>
    </c:legend>
    <c:plotVisOnly val="1"/>
    <c:dispBlanksAs val="zero"/>
    <c:showDLblsOverMax val="0"/>
  </c:chart>
  <c:spPr>
    <a:effectLst>
      <a:softEdge rad="12700"/>
    </a:effectLst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1884777007803134E-2"/>
          <c:y val="0.21451244374602271"/>
          <c:w val="0.81046284695046367"/>
          <c:h val="0.7854875562539773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explosion val="120"/>
          <c:dPt>
            <c:idx val="0"/>
            <c:bubble3D val="0"/>
            <c:explosion val="56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explosion val="34"/>
          </c:dPt>
          <c:dPt>
            <c:idx val="2"/>
            <c:bubble3D val="0"/>
            <c:explosion val="46"/>
            <c:spPr>
              <a:solidFill>
                <a:schemeClr val="bg1">
                  <a:lumMod val="9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-8.8379817333499047E-2"/>
                  <c:y val="1.0731381352883818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0818774542242047E-2"/>
                  <c:y val="-0.157034609725991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7487613410771181E-2"/>
                  <c:y val="2.136173904471917E-2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/>
                      <a:t>11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8770511351994115E-2"/>
                      <c:h val="9.7418123862632877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1.393347466182108E-2"/>
                  <c:y val="0.14038869418779301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ylfae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ვფიქრობთ გავაგრძელოთ თანამშრომლობა ყველა პარტნიორ სასწავლებელთან და ასევე შევიძინო ახალი პარტნიორები</c:v>
                </c:pt>
                <c:pt idx="1">
                  <c:v>ვფიქრობთ გავაგრძელოთ თანამშრომლობა ყველა პარტნიორ სასწავლებელთან</c:v>
                </c:pt>
                <c:pt idx="2">
                  <c:v>ვფიქრობთ გავაგრძელოთ თანამშრომლობა მხოლოდ პარტნიორ სასწავლებელთა გარკვეულ ნაწილთან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16</c:v>
                </c:pt>
                <c:pt idx="1">
                  <c:v>6</c:v>
                </c:pt>
                <c:pt idx="2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2.8408235108380562E-2"/>
          <c:y val="8.8844385781257612E-4"/>
          <c:w val="0.96912499454150303"/>
          <c:h val="0.31723180417902952"/>
        </c:manualLayout>
      </c:layout>
      <c:overlay val="0"/>
      <c:txPr>
        <a:bodyPr/>
        <a:lstStyle/>
        <a:p>
          <a:pPr>
            <a:defRPr sz="1400">
              <a:solidFill>
                <a:schemeClr val="tx1">
                  <a:lumMod val="75000"/>
                  <a:lumOff val="25000"/>
                </a:schemeClr>
              </a:solidFill>
              <a:latin typeface="Sylfaen" pitchFamily="18" charset="0"/>
            </a:defRPr>
          </a:pPr>
          <a:endParaRPr lang="en-US"/>
        </a:p>
      </c:txPr>
    </c:legend>
    <c:plotVisOnly val="1"/>
    <c:dispBlanksAs val="zero"/>
    <c:showDLblsOverMax val="0"/>
  </c:chart>
  <c:spPr>
    <a:effectLst>
      <a:softEdge rad="12700"/>
    </a:effectLst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69153313652979675"/>
          <c:y val="0.12997867761839338"/>
          <c:w val="0.21461547493735736"/>
          <c:h val="0.8390353558746332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დამსაქმებელი ფარავს პროფესიული სწავლების იმ ნაწილს, რომელიც ხორციელდება საწარმოში, ხოლო სახელმწიფო კი იმ ნაწილს, რომელიც ხორციელდება კოლეჯში</c:v>
                </c:pt>
                <c:pt idx="1">
                  <c:v>სახელმწიფო ნაწილობრივ ფარავს სწავლების იმ ნაწილს, რომელიც ხორციელდება საწარმოში (ინსტრუქტორის ხელფასი, გახარჯული მასალების ღირებულება) და მთლიანად ფარავს იმ ნაწილს, რომელიც ხორციელდება კოლეჯში</c:v>
                </c:pt>
                <c:pt idx="2">
                  <c:v>სხვა</c:v>
                </c:pt>
                <c:pt idx="3">
                  <c:v>არ ვიცი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0.17300000000000001</c:v>
                </c:pt>
                <c:pt idx="1">
                  <c:v>0.72199999999999998</c:v>
                </c:pt>
                <c:pt idx="2">
                  <c:v>6.4000000000000001E-2</c:v>
                </c:pt>
                <c:pt idx="3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233628192"/>
        <c:axId val="164788928"/>
      </c:barChart>
      <c:catAx>
        <c:axId val="23362819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788928"/>
        <c:crosses val="autoZero"/>
        <c:auto val="1"/>
        <c:lblAlgn val="ctr"/>
        <c:lblOffset val="100"/>
        <c:noMultiLvlLbl val="0"/>
      </c:catAx>
      <c:valAx>
        <c:axId val="164788928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628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8840635305202228"/>
          <c:y val="6.0129980842033845E-2"/>
          <c:w val="0.61774227740763177"/>
          <c:h val="0.7254669995518852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დიახ</c:v>
                </c:pt>
                <c:pt idx="1">
                  <c:v>არა</c:v>
                </c:pt>
                <c:pt idx="2">
                  <c:v>არ ვიცი/ მიჭირს პასუხი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0.55799999999999994</c:v>
                </c:pt>
                <c:pt idx="1">
                  <c:v>0.29299999999999998</c:v>
                </c:pt>
                <c:pt idx="2">
                  <c:v>0.15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7"/>
        <c:overlap val="-20"/>
        <c:axId val="164877120"/>
        <c:axId val="164877680"/>
      </c:barChart>
      <c:catAx>
        <c:axId val="16487712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877680"/>
        <c:crosses val="autoZero"/>
        <c:auto val="1"/>
        <c:lblAlgn val="ctr"/>
        <c:lblOffset val="100"/>
        <c:noMultiLvlLbl val="0"/>
      </c:catAx>
      <c:valAx>
        <c:axId val="164877680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877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6142185778398859"/>
          <c:y val="9.2119806208734153E-2"/>
          <c:w val="0.55396317420506214"/>
          <c:h val="0.836394990099921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solidFill>
                  <a:schemeClr val="accent2">
                    <a:lumMod val="75000"/>
                  </a:schemeClr>
                </a:solidFill>
              </a:ln>
              <a:effectLst>
                <a:outerShdw blurRad="40000" dist="23000" dir="5400000" rotWithShape="0">
                  <a:schemeClr val="bg1">
                    <a:alpha val="35000"/>
                  </a:scheme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პერსონალს იმ ხარისხით მოვამზადებ, რაც მჭირდება</c:v>
                </c:pt>
                <c:pt idx="1">
                  <c:v>თვითონ მოვამზადებ მომავალ პერსონალს</c:v>
                </c:pt>
                <c:pt idx="2">
                  <c:v>წვლილს შევიტან პროფესიული განათლების ხარისხის გაუმჯობესებაში, ზოგადად</c:v>
                </c:pt>
                <c:pt idx="3">
                  <c:v>მეყოლება დამატებითი სამუშაო ძალა</c:v>
                </c:pt>
                <c:pt idx="4">
                  <c:v>სხვა</c:v>
                </c:pt>
                <c:pt idx="5">
                  <c:v>ჩემს თანამშრომლებს ექნებათ მჭიდრო კავშირი პროფეესიულ სასწავლებლებთან</c:v>
                </c:pt>
                <c:pt idx="6">
                  <c:v>არ ვიცი/უარი პასუხზე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0.46400000000000002</c:v>
                </c:pt>
                <c:pt idx="1">
                  <c:v>0.316</c:v>
                </c:pt>
                <c:pt idx="2">
                  <c:v>0.27800000000000002</c:v>
                </c:pt>
                <c:pt idx="3">
                  <c:v>0.17199999999999999</c:v>
                </c:pt>
                <c:pt idx="4">
                  <c:v>0.10299999999999999</c:v>
                </c:pt>
                <c:pt idx="5">
                  <c:v>4.4999999999999998E-2</c:v>
                </c:pt>
                <c:pt idx="6">
                  <c:v>4.4999999999999998E-2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164872464"/>
        <c:axId val="164873024"/>
      </c:barChart>
      <c:catAx>
        <c:axId val="16487246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873024"/>
        <c:crosses val="autoZero"/>
        <c:auto val="1"/>
        <c:lblAlgn val="ctr"/>
        <c:lblOffset val="100"/>
        <c:noMultiLvlLbl val="0"/>
      </c:catAx>
      <c:valAx>
        <c:axId val="164873024"/>
        <c:scaling>
          <c:orientation val="minMax"/>
          <c:max val="1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872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581881002834866"/>
          <c:y val="0.10305947487316222"/>
          <c:w val="0.47047698935214821"/>
          <c:h val="0.840633395090319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ზოგადად, სამუშაო ადგილების მიმცირე</c:v>
                </c:pt>
                <c:pt idx="1">
                  <c:v>სასწავლებლების ნაკლები კავშირი შრომის ბაზართან</c:v>
                </c:pt>
                <c:pt idx="2">
                  <c:v>პროფესიული სასწავლებლების პროგრამების დაბალი ხარისხი</c:v>
                </c:pt>
                <c:pt idx="3">
                  <c:v>მოტივაციის ნაკლებობა სწავლის პროცესში სტუნდებების მხრიდან</c:v>
                </c:pt>
                <c:pt idx="4">
                  <c:v>პროფესიულ განათლების მასწავლებლების დაბალი კვალიფიკაცია</c:v>
                </c:pt>
                <c:pt idx="5">
                  <c:v>პროფესიული სასწავლებლების პროფესიების არაპრესტიჟულობა</c:v>
                </c:pt>
                <c:pt idx="6">
                  <c:v>პროფესიული სასწავლებლების სასწავლო პროცესის არაორგანიზებულობა</c:v>
                </c:pt>
                <c:pt idx="7">
                  <c:v>სხვა </c:v>
                </c:pt>
                <c:pt idx="8">
                  <c:v>არ ვიცი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0.58899999999999997</c:v>
                </c:pt>
                <c:pt idx="1">
                  <c:v>0.41099999999999998</c:v>
                </c:pt>
                <c:pt idx="2">
                  <c:v>0.26600000000000001</c:v>
                </c:pt>
                <c:pt idx="3">
                  <c:v>0.19900000000000001</c:v>
                </c:pt>
                <c:pt idx="4">
                  <c:v>8.4000000000000005E-2</c:v>
                </c:pt>
                <c:pt idx="5">
                  <c:v>6.0999999999999999E-2</c:v>
                </c:pt>
                <c:pt idx="6">
                  <c:v>4.7E-2</c:v>
                </c:pt>
                <c:pt idx="7">
                  <c:v>4.7E-2</c:v>
                </c:pt>
                <c:pt idx="8">
                  <c:v>1.2999999999999999E-2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232340528"/>
        <c:axId val="232432528"/>
      </c:barChart>
      <c:catAx>
        <c:axId val="23234052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432528"/>
        <c:crosses val="autoZero"/>
        <c:auto val="1"/>
        <c:lblAlgn val="ctr"/>
        <c:lblOffset val="100"/>
        <c:noMultiLvlLbl val="0"/>
      </c:catAx>
      <c:valAx>
        <c:axId val="232432528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34052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60862657298262091"/>
          <c:y val="5.0976160399187481E-2"/>
          <c:w val="0.24084765761698906"/>
          <c:h val="0.840633395090319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სასწავლებლის თანადაფუძნება</c:v>
                </c:pt>
                <c:pt idx="1">
                  <c:v>პროფესიული სასწავლებლის მართვის ფუნქციით გადაბარება კერძო კომპანიაზე</c:v>
                </c:pt>
                <c:pt idx="2">
                  <c:v>სასწავლებლების სახელოსნოს თანააღჭურვა</c:v>
                </c:pt>
                <c:pt idx="3">
                  <c:v>მასწავლებელთა გადამზადება</c:v>
                </c:pt>
                <c:pt idx="4">
                  <c:v>მოწყვლადი ჯგუფების/ სოციალურად დაუცველთა სწავლის ხელშეწყობა</c:v>
                </c:pt>
                <c:pt idx="5">
                  <c:v>პროფესიული სტანდარტების, საგანმანათლებლო პროგრამების შექმნაში მონაწილეობა</c:v>
                </c:pt>
                <c:pt idx="6">
                  <c:v>სკოლის მოსწავლეთათვის საწარმოში/ორგანიზაციაში  გაცნობითი, მცირე პრაქტიკის ორგანიზება </c:v>
                </c:pt>
                <c:pt idx="7">
                  <c:v>სამუშაოზე დაფუძნებული სწავლება კოლეჯთან ერთად 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0.222</c:v>
                </c:pt>
                <c:pt idx="1">
                  <c:v>0.17499999999999999</c:v>
                </c:pt>
                <c:pt idx="2">
                  <c:v>0.23899999999999999</c:v>
                </c:pt>
                <c:pt idx="3">
                  <c:v>0.29599999999999999</c:v>
                </c:pt>
                <c:pt idx="4">
                  <c:v>0.38600000000000001</c:v>
                </c:pt>
                <c:pt idx="5">
                  <c:v>0.372</c:v>
                </c:pt>
                <c:pt idx="6">
                  <c:v>0.42399999999999999</c:v>
                </c:pt>
                <c:pt idx="7">
                  <c:v>0.48799999999999999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169367424"/>
        <c:axId val="169367984"/>
      </c:barChart>
      <c:catAx>
        <c:axId val="16936742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9367984"/>
        <c:crosses val="autoZero"/>
        <c:auto val="1"/>
        <c:lblAlgn val="ctr"/>
        <c:lblOffset val="100"/>
        <c:noMultiLvlLbl val="0"/>
      </c:catAx>
      <c:valAx>
        <c:axId val="169367984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9367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605945891378961"/>
          <c:y val="4.8640818631848243E-2"/>
          <c:w val="0.45549498620364764"/>
          <c:h val="0.9430404513590001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ჯანმრთელობის დაცვა და სოციალური დახმარება</c:v>
                </c:pt>
                <c:pt idx="1">
                  <c:v>ვაჭრობა; ავტომობილების, საყოფაცხოვრებო ნაწარმისა და პირადი მოხმარების საგნების რემონტი</c:v>
                </c:pt>
                <c:pt idx="2">
                  <c:v>კომუნალური, სოციალური და პერსონალური მომსახურების გაწევა</c:v>
                </c:pt>
                <c:pt idx="3">
                  <c:v>დამამუშავებელი მრეწველობა</c:v>
                </c:pt>
                <c:pt idx="4">
                  <c:v>ოპერაციები უძრავი ქონებით, იჯარა და მომხმარებლი-სათვის მომსახურების გაწევა</c:v>
                </c:pt>
                <c:pt idx="5">
                  <c:v>ტრანსპორტი და კავშირგაბმულობა</c:v>
                </c:pt>
                <c:pt idx="6">
                  <c:v>მშენებლობა</c:v>
                </c:pt>
                <c:pt idx="7">
                  <c:v>სასტუმროები და რესტორნები</c:v>
                </c:pt>
                <c:pt idx="8">
                  <c:v>განათლება</c:v>
                </c:pt>
                <c:pt idx="9">
                  <c:v>სოფლის მეურნეობა. ნადირობა და სატყეო მეურნეობა</c:v>
                </c:pt>
                <c:pt idx="10">
                  <c:v>ელექტროენერგიის, აირისა და წყლის წარმოება და განაწილება</c:v>
                </c:pt>
                <c:pt idx="11">
                  <c:v>საფინანსო საქმიანობა</c:v>
                </c:pt>
                <c:pt idx="12">
                  <c:v>სხვა 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0.14800000000000002</c:v>
                </c:pt>
                <c:pt idx="1">
                  <c:v>0.13800000000000001</c:v>
                </c:pt>
                <c:pt idx="2">
                  <c:v>0.13100000000000001</c:v>
                </c:pt>
                <c:pt idx="3">
                  <c:v>0.114</c:v>
                </c:pt>
                <c:pt idx="4">
                  <c:v>0.10800000000000001</c:v>
                </c:pt>
                <c:pt idx="5">
                  <c:v>8.1000000000000003E-2</c:v>
                </c:pt>
                <c:pt idx="6">
                  <c:v>6.4000000000000001E-2</c:v>
                </c:pt>
                <c:pt idx="7">
                  <c:v>6.4000000000000001E-2</c:v>
                </c:pt>
                <c:pt idx="8">
                  <c:v>5.7000000000000002E-2</c:v>
                </c:pt>
                <c:pt idx="9">
                  <c:v>0.02</c:v>
                </c:pt>
                <c:pt idx="10">
                  <c:v>1.7000000000000001E-2</c:v>
                </c:pt>
                <c:pt idx="11">
                  <c:v>1.3000000000000001E-2</c:v>
                </c:pt>
                <c:pt idx="12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232159952"/>
        <c:axId val="232160512"/>
      </c:barChart>
      <c:catAx>
        <c:axId val="23215995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160512"/>
        <c:crosses val="autoZero"/>
        <c:auto val="1"/>
        <c:lblAlgn val="ctr"/>
        <c:lblOffset val="100"/>
        <c:noMultiLvlLbl val="0"/>
      </c:catAx>
      <c:valAx>
        <c:axId val="232160512"/>
        <c:scaling>
          <c:orientation val="minMax"/>
          <c:max val="0.30000000000000004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159952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6988245281221039"/>
          <c:y val="1.5750293114413779E-2"/>
          <c:w val="0.39407378533128906"/>
          <c:h val="0.9502991552681949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ტელევიზია</c:v>
                </c:pt>
                <c:pt idx="1">
                  <c:v>ახლობლები, მეგობრები</c:v>
                </c:pt>
                <c:pt idx="2">
                  <c:v>სოციალური ქსელები</c:v>
                </c:pt>
                <c:pt idx="3">
                  <c:v>სხვა ინტერნეტ ვებ-გვერდი, ინტერნეტ პორტალი და ა.შ.</c:v>
                </c:pt>
                <c:pt idx="4">
                  <c:v>პრესა</c:v>
                </c:pt>
                <c:pt idx="5">
                  <c:v>კოლეგები</c:v>
                </c:pt>
                <c:pt idx="6">
                  <c:v>რადიო</c:v>
                </c:pt>
                <c:pt idx="7">
                  <c:v>საერთოდ არ ვიღებ ინფორმაციას არანაირი წყაროდან</c:v>
                </c:pt>
                <c:pt idx="8">
                  <c:v>პროფესიული საგანმანათლებლო დაწესებულების  თანამშრომელი</c:v>
                </c:pt>
                <c:pt idx="9">
                  <c:v>განათლების სამინისტროს ვებ-გვერდი ან პროფესიული განათლების ვებ-გვერდი (vet.ge)  </c:v>
                </c:pt>
                <c:pt idx="10">
                  <c:v>განათლებისა და მეცნიერების სამინისტროს შესაბამისი დეპარტამენტი</c:v>
                </c:pt>
                <c:pt idx="11">
                  <c:v>რესურს-ცენტრის პროფორიენტაციის და კარიერის დაგეგმვის სპეციალისტი </c:v>
                </c:pt>
                <c:pt idx="12">
                  <c:v>სხვა 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0.64200000000000002</c:v>
                </c:pt>
                <c:pt idx="1">
                  <c:v>0.26800000000000002</c:v>
                </c:pt>
                <c:pt idx="2">
                  <c:v>0.19700000000000001</c:v>
                </c:pt>
                <c:pt idx="3">
                  <c:v>0.114</c:v>
                </c:pt>
                <c:pt idx="4">
                  <c:v>7.9000000000000001E-2</c:v>
                </c:pt>
                <c:pt idx="5">
                  <c:v>5.0999999999999997E-2</c:v>
                </c:pt>
                <c:pt idx="6">
                  <c:v>4.2999999999999997E-2</c:v>
                </c:pt>
                <c:pt idx="7">
                  <c:v>3.9E-2</c:v>
                </c:pt>
                <c:pt idx="8">
                  <c:v>3.9E-2</c:v>
                </c:pt>
                <c:pt idx="9">
                  <c:v>3.1E-2</c:v>
                </c:pt>
                <c:pt idx="10">
                  <c:v>2.8000000000000001E-2</c:v>
                </c:pt>
                <c:pt idx="11">
                  <c:v>8.0000000000000002E-3</c:v>
                </c:pt>
                <c:pt idx="12">
                  <c:v>8.0000000000000002E-3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overlap val="-20"/>
        <c:axId val="164865952"/>
        <c:axId val="164866512"/>
      </c:barChart>
      <c:catAx>
        <c:axId val="16486595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866512"/>
        <c:crosses val="autoZero"/>
        <c:auto val="1"/>
        <c:lblAlgn val="ctr"/>
        <c:lblOffset val="100"/>
        <c:noMultiLvlLbl val="0"/>
      </c:catAx>
      <c:valAx>
        <c:axId val="164866512"/>
        <c:scaling>
          <c:orientation val="minMax"/>
          <c:max val="1"/>
        </c:scaling>
        <c:delete val="1"/>
        <c:axPos val="t"/>
        <c:numFmt formatCode="0%" sourceLinked="1"/>
        <c:majorTickMark val="out"/>
        <c:minorTickMark val="none"/>
        <c:tickLblPos val="nextTo"/>
        <c:crossAx val="164865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557726064496714"/>
          <c:y val="0.18997578092438017"/>
          <c:w val="0.54581406623535111"/>
          <c:h val="0.697562373668808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10-25 თანამშრომელი</c:v>
                </c:pt>
                <c:pt idx="1">
                  <c:v>26-50 თანამშრომელი</c:v>
                </c:pt>
                <c:pt idx="2">
                  <c:v>301 თანამშრომელი და მეტი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0.33300000000000002</c:v>
                </c:pt>
                <c:pt idx="1">
                  <c:v>0.33300000000000002</c:v>
                </c:pt>
                <c:pt idx="2">
                  <c:v>0.33300000000000002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-20"/>
        <c:axId val="232342576"/>
        <c:axId val="232137424"/>
      </c:barChart>
      <c:catAx>
        <c:axId val="23234257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137424"/>
        <c:crosses val="autoZero"/>
        <c:auto val="1"/>
        <c:lblAlgn val="ctr"/>
        <c:lblOffset val="100"/>
        <c:noMultiLvlLbl val="0"/>
      </c:catAx>
      <c:valAx>
        <c:axId val="232137424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342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explosion val="25"/>
          <c:dPt>
            <c:idx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-0.11296272534572625"/>
                  <c:y val="5.3061990245840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Sylfaen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8.9901626946199686E-2"/>
                  <c:y val="-0.2077924800264540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Sylfaen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2894525448347963"/>
                  <c:y val="1.744801349326319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Sylfaen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ylfae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დიახ, სისტემატურად</c:v>
                </c:pt>
                <c:pt idx="1">
                  <c:v>დიახ, საჭიროებიდან გამომდინარე</c:v>
                </c:pt>
                <c:pt idx="2">
                  <c:v>არა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0.28599999999999998</c:v>
                </c:pt>
                <c:pt idx="1">
                  <c:v>0.313</c:v>
                </c:pt>
                <c:pt idx="2">
                  <c:v>0.40100000000000002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553455367438249"/>
          <c:y val="0.18708382168328827"/>
          <c:w val="0.34465446325617516"/>
          <c:h val="0.63650751748516987"/>
        </c:manualLayout>
      </c:layout>
      <c:overlay val="0"/>
      <c:txPr>
        <a:bodyPr/>
        <a:lstStyle/>
        <a:p>
          <a:pPr>
            <a:defRPr sz="1400">
              <a:solidFill>
                <a:schemeClr val="tx1">
                  <a:lumMod val="75000"/>
                  <a:lumOff val="25000"/>
                </a:schemeClr>
              </a:solidFill>
              <a:latin typeface="Sylfaen" pitchFamily="18" charset="0"/>
            </a:defRPr>
          </a:pPr>
          <a:endParaRPr lang="en-US"/>
        </a:p>
      </c:txPr>
    </c:legend>
    <c:plotVisOnly val="1"/>
    <c:dispBlanksAs val="zero"/>
    <c:showDLblsOverMax val="0"/>
  </c:chart>
  <c:spPr>
    <a:effectLst>
      <a:softEdge rad="12700"/>
    </a:effectLst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explosion val="25"/>
          <c:dPt>
            <c:idx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-0.15248813145521012"/>
                  <c:y val="-0.135700232469436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2988340023779654"/>
                  <c:y val="3.12872399444218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9990093960334048E-2"/>
                  <c:y val="0.105940840371386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ylfae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დიახ</c:v>
                </c:pt>
                <c:pt idx="1">
                  <c:v>არა</c:v>
                </c:pt>
                <c:pt idx="2">
                  <c:v>არ ვიცი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0.61299999999999999</c:v>
                </c:pt>
                <c:pt idx="1">
                  <c:v>0.28299999999999997</c:v>
                </c:pt>
                <c:pt idx="2">
                  <c:v>0.104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83539399595967723"/>
          <c:y val="7.9192591212709884E-2"/>
          <c:w val="0.1339199824167796"/>
          <c:h val="0.7818356973680709"/>
        </c:manualLayout>
      </c:layout>
      <c:overlay val="0"/>
      <c:txPr>
        <a:bodyPr/>
        <a:lstStyle/>
        <a:p>
          <a:pPr>
            <a:defRPr sz="1400">
              <a:solidFill>
                <a:schemeClr val="tx1">
                  <a:lumMod val="75000"/>
                  <a:lumOff val="25000"/>
                </a:schemeClr>
              </a:solidFill>
              <a:latin typeface="Sylfaen" pitchFamily="18" charset="0"/>
            </a:defRPr>
          </a:pPr>
          <a:endParaRPr lang="en-US"/>
        </a:p>
      </c:txPr>
    </c:legend>
    <c:plotVisOnly val="1"/>
    <c:dispBlanksAs val="zero"/>
    <c:showDLblsOverMax val="0"/>
  </c:chart>
  <c:spPr>
    <a:effectLst>
      <a:softEdge rad="12700"/>
    </a:effectLst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3145114072279427"/>
          <c:y val="0.14306204107511589"/>
          <c:w val="0.52950013459855982"/>
          <c:h val="0.6972673216732865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ჰყოლია/ამჟამად ჰყავს დასაქმებული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დიახ</c:v>
                </c:pt>
                <c:pt idx="1">
                  <c:v>არა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0.11799999999999999</c:v>
                </c:pt>
                <c:pt idx="1">
                  <c:v>0.88200000000000001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ამჟამად მყავს სტაჟირებაზე / პრაქტიკაზე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დიახ</c:v>
                </c:pt>
                <c:pt idx="1">
                  <c:v>არა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6.0999999999999999E-2</c:v>
                </c:pt>
                <c:pt idx="1">
                  <c:v>0.93899999999999995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232174848"/>
        <c:axId val="232175408"/>
      </c:barChart>
      <c:catAx>
        <c:axId val="23217484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175408"/>
        <c:crosses val="autoZero"/>
        <c:auto val="1"/>
        <c:lblAlgn val="ctr"/>
        <c:lblOffset val="100"/>
        <c:noMultiLvlLbl val="0"/>
      </c:catAx>
      <c:valAx>
        <c:axId val="232175408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232174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7877382269365087"/>
          <c:y val="0.12950346119015818"/>
          <c:w val="0.51823483221622102"/>
          <c:h val="0.336633359426562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explosion val="25"/>
          <c:dPt>
            <c:idx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2.1151392469890291E-2"/>
                  <c:y val="-2.0147895143677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8492093446996812E-2"/>
                  <c:y val="1.50865534871710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ylfae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დიახ</c:v>
                </c:pt>
                <c:pt idx="1">
                  <c:v>არა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0.128</c:v>
                </c:pt>
                <c:pt idx="1">
                  <c:v>0.872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483551332942886"/>
          <c:y val="0.17044528393488387"/>
          <c:w val="0.17424697945814624"/>
          <c:h val="0.63650751748516987"/>
        </c:manualLayout>
      </c:layout>
      <c:overlay val="0"/>
      <c:txPr>
        <a:bodyPr/>
        <a:lstStyle/>
        <a:p>
          <a:pPr>
            <a:defRPr sz="1400">
              <a:solidFill>
                <a:schemeClr val="tx1">
                  <a:lumMod val="75000"/>
                  <a:lumOff val="25000"/>
                </a:schemeClr>
              </a:solidFill>
              <a:latin typeface="Sylfaen" pitchFamily="18" charset="0"/>
            </a:defRPr>
          </a:pPr>
          <a:endParaRPr lang="en-US"/>
        </a:p>
      </c:txPr>
    </c:legend>
    <c:plotVisOnly val="1"/>
    <c:dispBlanksAs val="zero"/>
    <c:showDLblsOverMax val="0"/>
  </c:chart>
  <c:spPr>
    <a:effectLst>
      <a:softEdge rad="12700"/>
    </a:effectLst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861263451086801E-2"/>
          <c:y val="0.11251342526957941"/>
          <c:w val="0.76733575618421745"/>
          <c:h val="0.7749731494608411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explosion val="25"/>
          <c:dPt>
            <c:idx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2.1151392469890291E-2"/>
                  <c:y val="-2.0147895143677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8492093446996812E-2"/>
                  <c:y val="1.50865534871710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ylfae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დიახ</c:v>
                </c:pt>
                <c:pt idx="1">
                  <c:v>არა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0.128</c:v>
                </c:pt>
                <c:pt idx="1">
                  <c:v>0.872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574019553382958"/>
          <c:y val="0.1473306984004239"/>
          <c:w val="0.15080423162858447"/>
          <c:h val="0.63650751748516987"/>
        </c:manualLayout>
      </c:layout>
      <c:overlay val="0"/>
      <c:txPr>
        <a:bodyPr/>
        <a:lstStyle/>
        <a:p>
          <a:pPr>
            <a:defRPr sz="1400">
              <a:solidFill>
                <a:schemeClr val="tx1">
                  <a:lumMod val="75000"/>
                  <a:lumOff val="25000"/>
                </a:schemeClr>
              </a:solidFill>
              <a:latin typeface="Sylfaen" pitchFamily="18" charset="0"/>
            </a:defRPr>
          </a:pPr>
          <a:endParaRPr lang="en-US"/>
        </a:p>
      </c:txPr>
    </c:legend>
    <c:plotVisOnly val="1"/>
    <c:dispBlanksAs val="zero"/>
    <c:showDLblsOverMax val="0"/>
  </c:chart>
  <c:spPr>
    <a:effectLst>
      <a:softEdge rad="12700"/>
    </a:effectLst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0370567965041908E-4"/>
          <c:y val="7.8471029273801465E-2"/>
          <c:w val="0.76397135908095848"/>
          <c:h val="0.78715878880558166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explosion val="25"/>
          <c:dPt>
            <c:idx val="0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2.1151392469890291E-2"/>
                  <c:y val="-2.0147895143677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8492093446996812E-2"/>
                  <c:y val="1.50865534871710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ylfaen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დიახ</c:v>
                </c:pt>
                <c:pt idx="1">
                  <c:v>არა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3.4000000000000002E-2</c:v>
                </c:pt>
                <c:pt idx="1">
                  <c:v>0.96599999999999997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3922627509360583"/>
          <c:y val="0.15447407008709957"/>
          <c:w val="0.15542488268445909"/>
          <c:h val="0.63650751748516987"/>
        </c:manualLayout>
      </c:layout>
      <c:overlay val="0"/>
      <c:txPr>
        <a:bodyPr/>
        <a:lstStyle/>
        <a:p>
          <a:pPr>
            <a:defRPr sz="1400">
              <a:solidFill>
                <a:schemeClr val="tx1">
                  <a:lumMod val="75000"/>
                  <a:lumOff val="25000"/>
                </a:schemeClr>
              </a:solidFill>
              <a:latin typeface="Sylfaen" pitchFamily="18" charset="0"/>
            </a:defRPr>
          </a:pPr>
          <a:endParaRPr lang="en-US"/>
        </a:p>
      </c:txPr>
    </c:legend>
    <c:plotVisOnly val="1"/>
    <c:dispBlanksAs val="zero"/>
    <c:showDLblsOverMax val="0"/>
  </c:chart>
  <c:spPr>
    <a:effectLst>
      <a:softEdge rad="12700"/>
    </a:effectLst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9927322216036136"/>
          <c:y val="6.9684160293360442E-2"/>
          <c:w val="0.24945129333580776"/>
          <c:h val="0.884728262178236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პროფესიულ სტუდენტებს ვთავაზობთ საწარმოო პრაქტიკას </c:v>
                </c:pt>
                <c:pt idx="1">
                  <c:v>გვაქვს გაფორმებული ხელშეკრულება ან მემორანდუმი თანამშრომლობის შესახებ პროფესიულ სასწავლებელთან</c:v>
                </c:pt>
                <c:pt idx="2">
                  <c:v>ვასაქმებთ პროფესიული სასწავლებლების კურსდამთავრებულებს</c:v>
                </c:pt>
                <c:pt idx="3">
                  <c:v>მონაწილეობას ვიღებთ პროფესიული სტანდარტების შემუშავებაში/გადახედვაში</c:v>
                </c:pt>
                <c:pt idx="4">
                  <c:v>მონაწილეობას ვიღებთ პროფესიული სასწავლებლის ღია კარის დღეებში</c:v>
                </c:pt>
                <c:pt idx="5">
                  <c:v>მონაწილეობას ვიღებთ სხვადასხვა ღონისძიებებში პროფესიულ სასწავლებელთან ერთად</c:v>
                </c:pt>
                <c:pt idx="6">
                  <c:v>ჩვენი თანამშრომელი ასწავლის კოლეჯში</c:v>
                </c:pt>
                <c:pt idx="7">
                  <c:v>ვმონაწილეობ პროფესიული განათლების მასწავლებელთა გადამზადებაში</c:v>
                </c:pt>
                <c:pt idx="8">
                  <c:v>ვმონაწილეობთ პროფესიული სასწავლებლის სტუდენტების შეფასებაში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7.3999999999999996E-2</c:v>
                </c:pt>
                <c:pt idx="1">
                  <c:v>5.0999999999999997E-2</c:v>
                </c:pt>
                <c:pt idx="2">
                  <c:v>4.3999999999999997E-2</c:v>
                </c:pt>
                <c:pt idx="3">
                  <c:v>0.03</c:v>
                </c:pt>
                <c:pt idx="4">
                  <c:v>0.02</c:v>
                </c:pt>
                <c:pt idx="5">
                  <c:v>0.02</c:v>
                </c:pt>
                <c:pt idx="6">
                  <c:v>1.7000000000000001E-2</c:v>
                </c:pt>
                <c:pt idx="7">
                  <c:v>1.2999999999999999E-2</c:v>
                </c:pt>
                <c:pt idx="8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overlap val="-20"/>
        <c:axId val="232667904"/>
        <c:axId val="233650624"/>
      </c:barChart>
      <c:catAx>
        <c:axId val="23266790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650624"/>
        <c:crosses val="autoZero"/>
        <c:auto val="1"/>
        <c:lblAlgn val="ctr"/>
        <c:lblOffset val="100"/>
        <c:noMultiLvlLbl val="0"/>
      </c:catAx>
      <c:valAx>
        <c:axId val="233650624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667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079951544518476"/>
          <c:y val="0.12997867761839338"/>
          <c:w val="0.51488962918096781"/>
          <c:h val="0.765507038892865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ახლობლების/პირადი კონტაქტების მეშვეობით</c:v>
                </c:pt>
                <c:pt idx="1">
                  <c:v>ინტერნეტ გვერდებზე განცხადების განთავსებით</c:v>
                </c:pt>
                <c:pt idx="2">
                  <c:v>ჟურნალ-გაზეთების,  ტელევიზიის და/ან რადიოს საშუალებით</c:v>
                </c:pt>
                <c:pt idx="3">
                  <c:v>ვურთიერთობთ პროფესიულ სასწავლებლებთან</c:v>
                </c:pt>
                <c:pt idx="4">
                  <c:v>არ ვიცი, მიჭირს პასუხის გაცემა</c:v>
                </c:pt>
                <c:pt idx="5">
                  <c:v>სხვა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0.61599999999999999</c:v>
                </c:pt>
                <c:pt idx="1">
                  <c:v>0.441</c:v>
                </c:pt>
                <c:pt idx="2">
                  <c:v>5.7000000000000002E-2</c:v>
                </c:pt>
                <c:pt idx="3">
                  <c:v>4.3999999999999997E-2</c:v>
                </c:pt>
                <c:pt idx="4">
                  <c:v>5.0999999999999997E-2</c:v>
                </c:pt>
                <c:pt idx="5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7"/>
        <c:overlap val="-20"/>
        <c:axId val="233652864"/>
        <c:axId val="233653424"/>
      </c:barChart>
      <c:catAx>
        <c:axId val="23365286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653424"/>
        <c:crosses val="autoZero"/>
        <c:auto val="1"/>
        <c:lblAlgn val="ctr"/>
        <c:lblOffset val="100"/>
        <c:noMultiLvlLbl val="0"/>
      </c:catAx>
      <c:valAx>
        <c:axId val="233653424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652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60250891715458632"/>
          <c:y val="0.12997867761839338"/>
          <c:w val="0.30363971330506762"/>
          <c:h val="0.8390353558746332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2016 წელს არ ვგეგმავ დავასაქმო ან პრაქტიკაზე ავიყვანო  პროფ სასწავლებლების კურსდამთავრებულები</c:v>
                </c:pt>
                <c:pt idx="1">
                  <c:v>2016 წელს  პრაქტიკაზე ავიყვან, თუმცა ნაკლებად სავარაუდოა რომ დავასაქმო პროფესიული სასწავლებლების კურსდამთავრებულები</c:v>
                </c:pt>
                <c:pt idx="2">
                  <c:v>2016 წელს  პრაქტიკაზე ავიყვან და დავასაქმებ კიდეც პროფესიული სასწავლებლების კურსდამთავრებულებს</c:v>
                </c:pt>
                <c:pt idx="3">
                  <c:v>არ ვიცი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0.50900000000000001</c:v>
                </c:pt>
                <c:pt idx="1">
                  <c:v>0.20899999999999999</c:v>
                </c:pt>
                <c:pt idx="2">
                  <c:v>0.254</c:v>
                </c:pt>
                <c:pt idx="3">
                  <c:v>2.7000000000000003E-2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232412544"/>
        <c:axId val="232413104"/>
      </c:barChart>
      <c:catAx>
        <c:axId val="23241254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413104"/>
        <c:crosses val="autoZero"/>
        <c:auto val="1"/>
        <c:lblAlgn val="ctr"/>
        <c:lblOffset val="100"/>
        <c:noMultiLvlLbl val="0"/>
      </c:catAx>
      <c:valAx>
        <c:axId val="232413104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412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098" cy="4967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414" y="0"/>
            <a:ext cx="2972098" cy="4967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B06637-4AB8-4F3A-8D5C-0C2AAA6C40BC}" type="datetimeFigureOut">
              <a:rPr lang="en-US" smtClean="0"/>
              <a:pPr/>
              <a:t>31/12/2015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925"/>
            <a:ext cx="2972098" cy="4967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414" y="9448925"/>
            <a:ext cx="2972098" cy="4967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0710F-89BA-4D83-9E62-024393BD7C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29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97364"/>
          </a:xfrm>
          <a:prstGeom prst="rect">
            <a:avLst/>
          </a:prstGeom>
        </p:spPr>
        <p:txBody>
          <a:bodyPr vert="horz" lIns="94973" tIns="47487" rIns="94973" bIns="4748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2"/>
            <a:ext cx="2971800" cy="497364"/>
          </a:xfrm>
          <a:prstGeom prst="rect">
            <a:avLst/>
          </a:prstGeom>
        </p:spPr>
        <p:txBody>
          <a:bodyPr vert="horz" lIns="94973" tIns="47487" rIns="94973" bIns="47487" rtlCol="0"/>
          <a:lstStyle>
            <a:lvl1pPr algn="r">
              <a:defRPr sz="1200"/>
            </a:lvl1pPr>
          </a:lstStyle>
          <a:p>
            <a:fld id="{B1DE531F-8C6B-4687-8994-78D9F49E422C}" type="datetimeFigureOut">
              <a:rPr lang="en-US" smtClean="0"/>
              <a:pPr/>
              <a:t>31/12/2015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3638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73" tIns="47487" rIns="94973" bIns="47487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4973" tIns="47487" rIns="94973" bIns="4748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7364"/>
          </a:xfrm>
          <a:prstGeom prst="rect">
            <a:avLst/>
          </a:prstGeom>
        </p:spPr>
        <p:txBody>
          <a:bodyPr vert="horz" lIns="94973" tIns="47487" rIns="94973" bIns="4748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9448186"/>
            <a:ext cx="2971800" cy="497364"/>
          </a:xfrm>
          <a:prstGeom prst="rect">
            <a:avLst/>
          </a:prstGeom>
        </p:spPr>
        <p:txBody>
          <a:bodyPr vert="horz" lIns="94973" tIns="47487" rIns="94973" bIns="47487" rtlCol="0" anchor="b"/>
          <a:lstStyle>
            <a:lvl1pPr algn="r">
              <a:defRPr sz="1200"/>
            </a:lvl1pPr>
          </a:lstStyle>
          <a:p>
            <a:fld id="{A47D5176-A38D-4DBB-9421-1AD64BDEF0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6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D5176-A38D-4DBB-9421-1AD64BDEF03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645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 Page with Grid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981200" y="2209800"/>
            <a:ext cx="5181600" cy="1066800"/>
          </a:xfrm>
        </p:spPr>
        <p:txBody>
          <a:bodyPr anchor="ctr" anchorCtr="0"/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Sylfaen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 dirty="0" smtClean="0"/>
              <a:t>ანგარიშის სათაური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4575048" y="3657600"/>
            <a:ext cx="2819400" cy="1066800"/>
          </a:xfr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Sylfaen" pitchFamily="18" charset="0"/>
              </a:defRPr>
            </a:lvl1pPr>
            <a:lvl5pPr>
              <a:buNone/>
              <a:defRPr/>
            </a:lvl5pPr>
          </a:lstStyle>
          <a:p>
            <a:pPr lvl="0"/>
            <a:r>
              <a:rPr lang="ka-GE" dirty="0" smtClean="0"/>
              <a:t>რაოდენობრივი კვლევის ანგარიში</a:t>
            </a:r>
          </a:p>
          <a:p>
            <a:pPr lvl="0"/>
            <a:r>
              <a:rPr lang="ka-GE" dirty="0" smtClean="0"/>
              <a:t>ვერსია: 1.0</a:t>
            </a:r>
          </a:p>
          <a:p>
            <a:pPr lvl="0"/>
            <a:endParaRPr lang="ka-GE" dirty="0" smtClean="0"/>
          </a:p>
          <a:p>
            <a:pPr lvl="0"/>
            <a:r>
              <a:rPr lang="ka-GE" dirty="0" smtClean="0"/>
              <a:t>მომზადებულია ვისთვის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562856" y="4953000"/>
            <a:ext cx="2828544" cy="381000"/>
          </a:xfrm>
        </p:spPr>
        <p:txBody>
          <a:bodyPr>
            <a:noAutofit/>
          </a:bodyPr>
          <a:lstStyle>
            <a:lvl1pPr>
              <a:buNone/>
              <a:defRPr sz="900">
                <a:latin typeface="Sylfaen" pitchFamily="18" charset="0"/>
              </a:defRPr>
            </a:lvl1pPr>
          </a:lstStyle>
          <a:p>
            <a:pPr lvl="0"/>
            <a:r>
              <a:rPr lang="ka-GE" dirty="0" smtClean="0"/>
              <a:t>მარტი, 2009</a:t>
            </a:r>
          </a:p>
          <a:p>
            <a:pPr lvl="0"/>
            <a:r>
              <a:rPr lang="ka-GE" dirty="0" smtClean="0"/>
              <a:t>თბილისი, საქართველო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vider with Gr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53768" y="3169920"/>
            <a:ext cx="4828032" cy="496824"/>
          </a:xfrm>
        </p:spPr>
        <p:txBody>
          <a:bodyPr vert="horz" lIns="91440" tIns="45720" rIns="91440" bIns="45720" rtlCol="0">
            <a:noAutofit/>
          </a:bodyPr>
          <a:lstStyle>
            <a:lvl1pPr algn="l">
              <a:buNone/>
              <a:defRPr lang="en-US" sz="2000" b="1" kern="1200" baseline="0" dirty="0" smtClean="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1pPr>
            <a:lvl2pPr marL="0" indent="0" algn="l">
              <a:buFont typeface="Arial" pitchFamily="34" charset="0"/>
              <a:buNone/>
              <a:defRPr sz="2000">
                <a:latin typeface="BPG Glaho Mix" pitchFamily="34" charset="0"/>
              </a:defRPr>
            </a:lvl2pPr>
            <a:lvl3pPr>
              <a:defRPr sz="1200">
                <a:latin typeface="BPG Glaho Mix" pitchFamily="34" charset="0"/>
              </a:defRPr>
            </a:lvl3pPr>
            <a:lvl4pPr>
              <a:defRPr sz="1100">
                <a:latin typeface="BPG Glaho Mix" pitchFamily="34" charset="0"/>
              </a:defRPr>
            </a:lvl4pPr>
            <a:lvl5pPr>
              <a:defRPr sz="1100">
                <a:latin typeface="BPG Glaho Mix" pitchFamily="34" charset="0"/>
              </a:defRPr>
            </a:lvl5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ka-GE" dirty="0" smtClean="0"/>
              <a:t>დანართი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Page #1 with Gr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1480" y="228600"/>
            <a:ext cx="6781800" cy="411162"/>
          </a:xfrm>
        </p:spPr>
        <p:txBody>
          <a:bodyPr>
            <a:normAutofit/>
          </a:bodyPr>
          <a:lstStyle>
            <a:lvl1pPr algn="l">
              <a:defRPr sz="1800" b="1">
                <a:latin typeface="Sylfaen" pitchFamily="18" charset="0"/>
              </a:defRPr>
            </a:lvl1pPr>
          </a:lstStyle>
          <a:p>
            <a:r>
              <a:rPr lang="ka-GE" dirty="0" smtClean="0"/>
              <a:t>გვერდის სათაური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90144" y="1295400"/>
            <a:ext cx="4038600" cy="5029200"/>
          </a:xfrm>
        </p:spPr>
        <p:txBody>
          <a:bodyPr>
            <a:normAutofit/>
          </a:bodyPr>
          <a:lstStyle>
            <a:lvl1pPr>
              <a:buNone/>
              <a:defRPr sz="1200" b="1">
                <a:latin typeface="Sylfaen" pitchFamily="18" charset="0"/>
              </a:defRPr>
            </a:lvl1pPr>
            <a:lvl2pPr>
              <a:buNone/>
              <a:defRPr sz="1000" baseline="0">
                <a:latin typeface="Sylfaen" pitchFamily="18" charset="0"/>
              </a:defRPr>
            </a:lvl2pPr>
            <a:lvl3pPr>
              <a:buNone/>
              <a:defRPr sz="900">
                <a:latin typeface="Sylfaen" pitchFamily="18" charset="0"/>
              </a:defRPr>
            </a:lvl3pPr>
            <a:lvl4pPr>
              <a:buNone/>
              <a:defRPr sz="1000">
                <a:latin typeface="BPG Glaho Mix" pitchFamily="34" charset="0"/>
              </a:defRPr>
            </a:lvl4pPr>
            <a:lvl5pPr>
              <a:buNone/>
              <a:defRPr sz="1000">
                <a:latin typeface="BPG Glaho Mix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dirty="0" smtClean="0"/>
              <a:t>პირველი დონე</a:t>
            </a:r>
            <a:endParaRPr lang="en-US" dirty="0" smtClean="0"/>
          </a:p>
          <a:p>
            <a:pPr lvl="1"/>
            <a:r>
              <a:rPr lang="ka-GE" dirty="0" smtClean="0"/>
              <a:t>მეორე დონე</a:t>
            </a:r>
            <a:endParaRPr lang="en-US" dirty="0" smtClean="0"/>
          </a:p>
          <a:p>
            <a:pPr lvl="2"/>
            <a:r>
              <a:rPr lang="ka-GE" dirty="0" smtClean="0"/>
              <a:t>მესამე დონე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81144" y="1295400"/>
            <a:ext cx="4038600" cy="5029200"/>
          </a:xfrm>
        </p:spPr>
        <p:txBody>
          <a:bodyPr>
            <a:normAutofit/>
          </a:bodyPr>
          <a:lstStyle>
            <a:lvl1pPr>
              <a:buNone/>
              <a:defRPr sz="1200" b="1">
                <a:latin typeface="Sylfaen" pitchFamily="18" charset="0"/>
              </a:defRPr>
            </a:lvl1pPr>
            <a:lvl2pPr>
              <a:buNone/>
              <a:defRPr sz="1000">
                <a:latin typeface="Sylfaen" pitchFamily="18" charset="0"/>
              </a:defRPr>
            </a:lvl2pPr>
            <a:lvl3pPr>
              <a:buNone/>
              <a:defRPr sz="900">
                <a:latin typeface="Sylfaen" pitchFamily="18" charset="0"/>
              </a:defRPr>
            </a:lvl3pPr>
            <a:lvl4pPr>
              <a:buNone/>
              <a:defRPr sz="1000">
                <a:latin typeface="BPG Glaho Mix" pitchFamily="34" charset="0"/>
              </a:defRPr>
            </a:lvl4pPr>
            <a:lvl5pPr>
              <a:buNone/>
              <a:defRPr sz="1000">
                <a:latin typeface="BPG Glaho Mix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dirty="0" smtClean="0"/>
              <a:t>პირველი დონე</a:t>
            </a:r>
            <a:endParaRPr lang="en-US" dirty="0" smtClean="0"/>
          </a:p>
          <a:p>
            <a:pPr lvl="1"/>
            <a:r>
              <a:rPr lang="ka-GE" dirty="0" smtClean="0"/>
              <a:t>მეორე დონე</a:t>
            </a:r>
            <a:endParaRPr lang="en-US" dirty="0" smtClean="0"/>
          </a:p>
          <a:p>
            <a:pPr lvl="2"/>
            <a:r>
              <a:rPr lang="ka-GE" dirty="0" smtClean="0"/>
              <a:t>მესამე დონე</a:t>
            </a:r>
            <a:endParaRPr lang="en-US" dirty="0" smtClean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470647" y="6477000"/>
            <a:ext cx="81534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84094" y="685800"/>
            <a:ext cx="8126506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4"/>
          <p:cNvSpPr>
            <a:spLocks noGrp="1" noChangeArrowheads="1"/>
          </p:cNvSpPr>
          <p:nvPr userDrawn="1"/>
        </p:nvSpPr>
        <p:spPr bwMode="auto">
          <a:xfrm>
            <a:off x="7240616" y="6441792"/>
            <a:ext cx="1403350" cy="3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/>
            <a:fld id="{FD0A4ABB-A3B6-48FE-AB51-636806569577}" type="slidenum">
              <a:rPr lang="en-US" sz="1000" smtClean="0">
                <a:solidFill>
                  <a:srgbClr val="262626"/>
                </a:solidFill>
                <a:latin typeface="Sylfaen" pitchFamily="18" charset="0"/>
              </a:rPr>
              <a:pPr algn="r"/>
              <a:t>‹#›</a:t>
            </a:fld>
            <a:r>
              <a:rPr lang="ka-GE" sz="1000" dirty="0" smtClean="0">
                <a:solidFill>
                  <a:srgbClr val="262626"/>
                </a:solidFill>
                <a:latin typeface="Sylfaen" pitchFamily="18" charset="0"/>
              </a:rPr>
              <a:t>/37</a:t>
            </a:r>
            <a:endParaRPr lang="en-US" sz="1000" b="0" dirty="0">
              <a:solidFill>
                <a:srgbClr val="262626"/>
              </a:solidFill>
            </a:endParaRPr>
          </a:p>
        </p:txBody>
      </p:sp>
      <p:sp>
        <p:nvSpPr>
          <p:cNvPr id="12" name="Footer Placeholder 4"/>
          <p:cNvSpPr txBox="1">
            <a:spLocks/>
          </p:cNvSpPr>
          <p:nvPr userDrawn="1"/>
        </p:nvSpPr>
        <p:spPr>
          <a:xfrm>
            <a:off x="390680" y="6467475"/>
            <a:ext cx="6413568" cy="365125"/>
          </a:xfrm>
          <a:prstGeom prst="rect">
            <a:avLst/>
          </a:prstGeom>
        </p:spPr>
        <p:txBody>
          <a:bodyPr anchor="ctr"/>
          <a:lstStyle/>
          <a:p>
            <a:r>
              <a:rPr lang="ka-GE" sz="1000" dirty="0" smtClean="0">
                <a:solidFill>
                  <a:schemeClr val="tx1"/>
                </a:solidFill>
                <a:latin typeface="Sylfaen" pitchFamily="18" charset="0"/>
              </a:rPr>
              <a:t>პროფესიული განათლების მიმართ საზოგადოების დამოკიდებულების კვლევა,  დეკემბერი</a:t>
            </a:r>
            <a:r>
              <a:rPr lang="ka-GE" sz="1000" baseline="0" dirty="0" smtClean="0">
                <a:solidFill>
                  <a:schemeClr val="tx1"/>
                </a:solidFill>
                <a:latin typeface="Sylfaen" pitchFamily="18" charset="0"/>
              </a:rPr>
              <a:t> </a:t>
            </a:r>
            <a:r>
              <a:rPr lang="ka-GE" sz="1000" dirty="0" smtClean="0">
                <a:solidFill>
                  <a:schemeClr val="tx1"/>
                </a:solidFill>
                <a:latin typeface="Sylfaen" pitchFamily="18" charset="0"/>
              </a:rPr>
              <a:t>2015</a:t>
            </a:r>
            <a:endParaRPr lang="ka-GE" sz="1000" dirty="0">
              <a:solidFill>
                <a:schemeClr val="tx1"/>
              </a:solidFill>
              <a:latin typeface="Sylfae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with Gr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9FD93-0E3D-4D39-8122-C480FA8B36AB}" type="datetimeFigureOut">
              <a:rPr lang="en-US" smtClean="0"/>
              <a:pPr/>
              <a:t>31/12/2015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B4D36-0DF3-407B-8DB9-0BD023908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6172200"/>
            <a:ext cx="9214338" cy="228600"/>
            <a:chOff x="0" y="2819400"/>
            <a:chExt cx="9982200" cy="457200"/>
          </a:xfrm>
        </p:grpSpPr>
        <p:sp>
          <p:nvSpPr>
            <p:cNvPr id="6" name="Rectangle 5"/>
            <p:cNvSpPr>
              <a:spLocks noChangeArrowheads="1"/>
            </p:cNvSpPr>
            <p:nvPr userDrawn="1"/>
          </p:nvSpPr>
          <p:spPr bwMode="auto">
            <a:xfrm>
              <a:off x="8839200" y="2819400"/>
              <a:ext cx="1143000" cy="4572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 userDrawn="1"/>
          </p:nvSpPr>
          <p:spPr bwMode="auto">
            <a:xfrm>
              <a:off x="6705600" y="2819400"/>
              <a:ext cx="1143000" cy="457200"/>
            </a:xfrm>
            <a:prstGeom prst="rect">
              <a:avLst/>
            </a:prstGeom>
            <a:solidFill>
              <a:srgbClr val="008CB5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 userDrawn="1"/>
          </p:nvSpPr>
          <p:spPr bwMode="auto">
            <a:xfrm>
              <a:off x="7772400" y="2819400"/>
              <a:ext cx="1143000" cy="457200"/>
            </a:xfrm>
            <a:prstGeom prst="rect">
              <a:avLst/>
            </a:prstGeom>
            <a:solidFill>
              <a:srgbClr val="3063A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 userDrawn="1"/>
          </p:nvSpPr>
          <p:spPr bwMode="auto">
            <a:xfrm>
              <a:off x="5638800" y="2819400"/>
              <a:ext cx="1143000" cy="457200"/>
            </a:xfrm>
            <a:prstGeom prst="rect">
              <a:avLst/>
            </a:prstGeom>
            <a:solidFill>
              <a:srgbClr val="49A4D3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 userDrawn="1"/>
          </p:nvSpPr>
          <p:spPr bwMode="auto">
            <a:xfrm>
              <a:off x="4572000" y="2819400"/>
              <a:ext cx="1143000" cy="457200"/>
            </a:xfrm>
            <a:prstGeom prst="rect">
              <a:avLst/>
            </a:prstGeom>
            <a:solidFill>
              <a:srgbClr val="96D0D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 userDrawn="1"/>
          </p:nvSpPr>
          <p:spPr bwMode="auto">
            <a:xfrm>
              <a:off x="0" y="2819400"/>
              <a:ext cx="1143000" cy="457200"/>
            </a:xfrm>
            <a:prstGeom prst="rect">
              <a:avLst/>
            </a:prstGeom>
            <a:solidFill>
              <a:srgbClr val="005C34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 userDrawn="1"/>
          </p:nvSpPr>
          <p:spPr bwMode="auto">
            <a:xfrm>
              <a:off x="1143000" y="2819400"/>
              <a:ext cx="1143000" cy="457200"/>
            </a:xfrm>
            <a:prstGeom prst="rect">
              <a:avLst/>
            </a:prstGeom>
            <a:solidFill>
              <a:srgbClr val="00979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3" name="Rectangle 8"/>
            <p:cNvSpPr>
              <a:spLocks noChangeArrowheads="1"/>
            </p:cNvSpPr>
            <p:nvPr userDrawn="1"/>
          </p:nvSpPr>
          <p:spPr bwMode="auto">
            <a:xfrm>
              <a:off x="2286000" y="2819400"/>
              <a:ext cx="1143000" cy="457200"/>
            </a:xfrm>
            <a:prstGeom prst="rect">
              <a:avLst/>
            </a:prstGeom>
            <a:solidFill>
              <a:srgbClr val="69B92D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14" name="Rectangle 8"/>
            <p:cNvSpPr>
              <a:spLocks noChangeArrowheads="1"/>
            </p:cNvSpPr>
            <p:nvPr userDrawn="1"/>
          </p:nvSpPr>
          <p:spPr bwMode="auto">
            <a:xfrm>
              <a:off x="3429000" y="2819400"/>
              <a:ext cx="1143000" cy="457200"/>
            </a:xfrm>
            <a:prstGeom prst="rect">
              <a:avLst/>
            </a:prstGeom>
            <a:solidFill>
              <a:srgbClr val="C8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0" y="838200"/>
            <a:ext cx="8018585" cy="76200"/>
          </a:xfrm>
          <a:prstGeom prst="rect">
            <a:avLst/>
          </a:prstGeom>
          <a:solidFill>
            <a:srgbClr val="3063A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pic>
        <p:nvPicPr>
          <p:cNvPr id="16" name="Picture 1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6862" y="457201"/>
            <a:ext cx="113713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Placeholder 1"/>
          <p:cNvSpPr>
            <a:spLocks noGrp="1"/>
          </p:cNvSpPr>
          <p:nvPr>
            <p:ph type="title"/>
          </p:nvPr>
        </p:nvSpPr>
        <p:spPr bwMode="auto">
          <a:xfrm>
            <a:off x="492369" y="152401"/>
            <a:ext cx="752621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3200"/>
            </a:lvl1pPr>
          </a:lstStyle>
          <a:p>
            <a:pPr lvl="0"/>
            <a:endParaRPr lang="en-US" dirty="0"/>
          </a:p>
        </p:txBody>
      </p:sp>
      <p:sp>
        <p:nvSpPr>
          <p:cNvPr id="19" name="Slide Number Placeholder 6"/>
          <p:cNvSpPr txBox="1">
            <a:spLocks/>
          </p:cNvSpPr>
          <p:nvPr userDrawn="1"/>
        </p:nvSpPr>
        <p:spPr bwMode="auto">
          <a:xfrm>
            <a:off x="6553200" y="6472239"/>
            <a:ext cx="2133600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E3404-7B04-49A4-B2E6-38B9A8A38B7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lfaen" pitchFamily="18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ka-GE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lfaen" pitchFamily="18" charset="0"/>
                <a:ea typeface="+mn-ea"/>
                <a:cs typeface="Arial" charset="0"/>
              </a:rPr>
              <a:t> /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lfaen" pitchFamily="18" charset="0"/>
                <a:ea typeface="+mn-ea"/>
                <a:cs typeface="Arial" charset="0"/>
              </a:rPr>
              <a:t>104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ylfaen" pitchFamily="18" charset="0"/>
              <a:ea typeface="+mn-ea"/>
              <a:cs typeface="Arial" charset="0"/>
            </a:endParaRPr>
          </a:p>
        </p:txBody>
      </p:sp>
      <p:sp>
        <p:nvSpPr>
          <p:cNvPr id="21" name="Footer Placeholder 4"/>
          <p:cNvSpPr txBox="1">
            <a:spLocks/>
          </p:cNvSpPr>
          <p:nvPr userDrawn="1"/>
        </p:nvSpPr>
        <p:spPr>
          <a:xfrm>
            <a:off x="480646" y="6467476"/>
            <a:ext cx="4935415" cy="365125"/>
          </a:xfrm>
          <a:prstGeom prst="rect">
            <a:avLst/>
          </a:prstGeom>
        </p:spPr>
        <p:txBody>
          <a:bodyPr anchor="ctr"/>
          <a:lstStyle/>
          <a:p>
            <a:r>
              <a:rPr lang="ka-GE" sz="1200" dirty="0" smtClean="0">
                <a:solidFill>
                  <a:schemeClr val="tx1"/>
                </a:solidFill>
                <a:latin typeface="Sylfaen" pitchFamily="18" charset="0"/>
              </a:rPr>
              <a:t>აფთიაქების</a:t>
            </a:r>
            <a:r>
              <a:rPr lang="ka-GE" sz="1200" baseline="0" dirty="0" smtClean="0">
                <a:solidFill>
                  <a:schemeClr val="tx1"/>
                </a:solidFill>
                <a:latin typeface="Sylfaen" pitchFamily="18" charset="0"/>
              </a:rPr>
              <a:t> სამომხმარებლო ქცევის შესწავლა </a:t>
            </a:r>
            <a:r>
              <a:rPr lang="ka-GE" sz="1200" dirty="0" smtClean="0">
                <a:solidFill>
                  <a:schemeClr val="tx1"/>
                </a:solidFill>
                <a:latin typeface="Sylfaen" pitchFamily="18" charset="0"/>
              </a:rPr>
              <a:t>,  2013</a:t>
            </a:r>
            <a:endParaRPr lang="ka-GE" sz="1200" dirty="0">
              <a:solidFill>
                <a:schemeClr val="tx1"/>
              </a:solidFill>
              <a:latin typeface="Sylfaen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9FD93-0E3D-4D39-8122-C480FA8B36AB}" type="datetimeFigureOut">
              <a:rPr lang="en-US" smtClean="0"/>
              <a:pPr/>
              <a:t>31/12/2015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B4D36-0DF3-407B-8DB9-0BD023908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  <p:sldLayoutId id="2147483667" r:id="rId5"/>
    <p:sldLayoutId id="2147483668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051720" y="2264306"/>
            <a:ext cx="5255096" cy="1066800"/>
          </a:xfrm>
          <a:noFill/>
        </p:spPr>
        <p:txBody>
          <a:bodyPr/>
          <a:lstStyle/>
          <a:p>
            <a:r>
              <a:rPr lang="ka-GE" b="1" dirty="0"/>
              <a:t>დამსაქმებელთა დამოკიდებულების კვლევა პროფესიული განათლების მიმართ</a:t>
            </a:r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/>
        </p:nvSpPr>
        <p:spPr bwMode="auto">
          <a:xfrm>
            <a:off x="2411760" y="4746972"/>
            <a:ext cx="4680520" cy="50405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a-GE" sz="1200" dirty="0"/>
              <a:t>მომზადებულია „ეისითის“ მიერ</a:t>
            </a:r>
            <a:r>
              <a:rPr lang="en-US" sz="1200" dirty="0"/>
              <a:t>: </a:t>
            </a:r>
          </a:p>
          <a:p>
            <a:pPr algn="ctr"/>
            <a:r>
              <a:rPr lang="ka-GE" sz="1200" dirty="0"/>
              <a:t>„გაეროს განვითარების პროგრამისთვის“</a:t>
            </a:r>
            <a:r>
              <a:rPr lang="en-US" sz="1200" dirty="0"/>
              <a:t> (UNDP)</a:t>
            </a:r>
          </a:p>
          <a:p>
            <a:pPr lvl="0" algn="ctr">
              <a:lnSpc>
                <a:spcPct val="120000"/>
              </a:lnSpc>
              <a:spcBef>
                <a:spcPct val="20000"/>
              </a:spcBef>
              <a:defRPr/>
            </a:pPr>
            <a:r>
              <a:rPr lang="ka-GE" sz="1200" dirty="0" smtClean="0">
                <a:solidFill>
                  <a:srgbClr val="000000"/>
                </a:solidFill>
                <a:latin typeface="Sylfaen" pitchFamily="18" charset="0"/>
              </a:rPr>
              <a:t>დეკემბერი</a:t>
            </a:r>
            <a:r>
              <a:rPr lang="en-US" sz="1200" dirty="0" smtClean="0">
                <a:solidFill>
                  <a:srgbClr val="000000"/>
                </a:solidFill>
                <a:latin typeface="Sylfaen" pitchFamily="18" charset="0"/>
              </a:rPr>
              <a:t>,</a:t>
            </a:r>
            <a:r>
              <a:rPr lang="ka-GE" sz="1200" dirty="0" smtClean="0">
                <a:solidFill>
                  <a:srgbClr val="000000"/>
                </a:solidFill>
                <a:latin typeface="Sylfaen" pitchFamily="18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Sylfaen" pitchFamily="18" charset="0"/>
              </a:rPr>
              <a:t> </a:t>
            </a:r>
            <a:r>
              <a:rPr kumimoji="0" lang="ka-GE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itchFamily="18" charset="0"/>
              </a:rPr>
              <a:t>201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itchFamily="18" charset="0"/>
              </a:rPr>
              <a:t>5</a:t>
            </a:r>
            <a:r>
              <a:rPr kumimoji="0" lang="ka-GE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itchFamily="18" charset="0"/>
              </a:rPr>
              <a:t> 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itchFamily="18" charset="0"/>
              </a:rPr>
              <a:t/>
            </a:r>
            <a:b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lfaen" pitchFamily="18" charset="0"/>
              </a:rPr>
            </a:br>
            <a:r>
              <a:rPr lang="ka-GE" sz="1200" dirty="0">
                <a:solidFill>
                  <a:srgbClr val="000000"/>
                </a:solidFill>
                <a:latin typeface="Sylfaen" pitchFamily="18" charset="0"/>
              </a:rPr>
              <a:t>თბილისი, საქართველო</a:t>
            </a:r>
            <a:endParaRPr kumimoji="0" lang="ka-GE" sz="120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ylfaen" pitchFamily="18" charset="0"/>
            </a:endParaRPr>
          </a:p>
        </p:txBody>
      </p:sp>
      <p:sp>
        <p:nvSpPr>
          <p:cNvPr id="4" name="Text Placeholder 1"/>
          <p:cNvSpPr>
            <a:spLocks noGrp="1"/>
          </p:cNvSpPr>
          <p:nvPr>
            <p:ph type="body" idx="1"/>
          </p:nvPr>
        </p:nvSpPr>
        <p:spPr>
          <a:xfrm>
            <a:off x="2051720" y="3687688"/>
            <a:ext cx="5255096" cy="1066800"/>
          </a:xfrm>
        </p:spPr>
        <p:txBody>
          <a:bodyPr/>
          <a:lstStyle/>
          <a:p>
            <a:r>
              <a:rPr lang="ka-GE" b="1" dirty="0"/>
              <a:t>კვლევის შედეგების </a:t>
            </a:r>
            <a:r>
              <a:rPr lang="ka-GE" b="1" dirty="0" smtClean="0"/>
              <a:t>პრეზენტაცია</a:t>
            </a:r>
            <a:endParaRPr lang="en-US" b="1" dirty="0"/>
          </a:p>
        </p:txBody>
      </p:sp>
      <p:pic>
        <p:nvPicPr>
          <p:cNvPr id="6" name="Picture 5" descr="C:\Documents and Settings\user\Local Settings\Temporary Internet Files\Content.Outlook\CYSXLAWL\logo_red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7608" y="116632"/>
            <a:ext cx="1163320" cy="1621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299" y="116632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dirty="0" smtClean="0"/>
              <a:t>პროფესიულ სასწავლებელთან თანამშრომლობის სახეები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197202498"/>
              </p:ext>
            </p:extLst>
          </p:nvPr>
        </p:nvGraphicFramePr>
        <p:xfrm>
          <a:off x="-900608" y="833292"/>
          <a:ext cx="8568952" cy="5332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908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036" y="32296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dirty="0"/>
              <a:t>გზები, რომელთა მეშვეობითაც ეძებენ პროფესიული განათლების დონის </a:t>
            </a:r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>კვალიფიციურ </a:t>
            </a:r>
            <a:r>
              <a:rPr lang="ka-GE" dirty="0"/>
              <a:t>პერსონალს დასაქმების </a:t>
            </a:r>
            <a:r>
              <a:rPr lang="ka-GE" dirty="0" smtClean="0"/>
              <a:t>მიზნით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434211316"/>
              </p:ext>
            </p:extLst>
          </p:nvPr>
        </p:nvGraphicFramePr>
        <p:xfrm>
          <a:off x="980303" y="741734"/>
          <a:ext cx="6904065" cy="4343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292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088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>სამომავლო </a:t>
            </a:r>
            <a:r>
              <a:rPr lang="ka-GE" dirty="0"/>
              <a:t>განზრახვები პროფესიული სასწავლებლების კურსდამთავრებულების მიმართ</a:t>
            </a:r>
            <a:r>
              <a:rPr lang="en-US" dirty="0"/>
              <a:t/>
            </a:r>
            <a:br>
              <a:rPr lang="en-US" dirty="0"/>
            </a:br>
            <a:r>
              <a:rPr lang="ka-GE" dirty="0" smtClean="0"/>
              <a:t> 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67544" y="5951503"/>
            <a:ext cx="1024278" cy="501833"/>
            <a:chOff x="467544" y="5951503"/>
            <a:chExt cx="1024278" cy="501833"/>
          </a:xfrm>
        </p:grpSpPr>
        <p:sp>
          <p:nvSpPr>
            <p:cNvPr id="13" name="Rectangle 12"/>
            <p:cNvSpPr/>
            <p:nvPr/>
          </p:nvSpPr>
          <p:spPr>
            <a:xfrm>
              <a:off x="467544" y="6165304"/>
              <a:ext cx="1024278" cy="288032"/>
            </a:xfrm>
            <a:prstGeom prst="rect">
              <a:avLst/>
            </a:prstGeom>
            <a:noFill/>
            <a:ln w="6350" cap="flat" cmpd="sng" algn="ctr">
              <a:solidFill>
                <a:sysClr val="window" lastClr="FFFFFF">
                  <a:lumMod val="50000"/>
                </a:sysClr>
              </a:solidFill>
              <a:prstDash val="solid"/>
            </a:ln>
            <a:effectLst/>
          </p:spPr>
          <p:txBody>
            <a:bodyPr anchor="ctr"/>
            <a:lstStyle/>
            <a:p>
              <a:pPr lvl="0" algn="r">
                <a:defRPr/>
              </a:pPr>
              <a:r>
                <a:rPr kumimoji="0" lang="ka-GE" sz="900" b="1" i="1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ylfaen" panose="010A0502050306030303" pitchFamily="18" charset="0"/>
                  <a:ea typeface="+mn-ea"/>
                  <a:cs typeface="+mn-cs"/>
                </a:rPr>
                <a:t>ბაზა</a:t>
              </a:r>
              <a:r>
                <a:rPr kumimoji="0" lang="ka-GE" sz="900" b="0" i="1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ylfaen" panose="010A0502050306030303" pitchFamily="18" charset="0"/>
                  <a:ea typeface="+mn-ea"/>
                  <a:cs typeface="+mn-cs"/>
                </a:rPr>
                <a:t>: - </a:t>
              </a:r>
              <a:r>
                <a:rPr lang="en-US" sz="900" i="1" kern="0" dirty="0" smtClean="0">
                  <a:solidFill>
                    <a:sysClr val="windowText" lastClr="000000"/>
                  </a:solidFill>
                  <a:latin typeface="Sylfaen" panose="010A0502050306030303" pitchFamily="18" charset="0"/>
                </a:rPr>
                <a:t>N=</a:t>
              </a:r>
              <a:r>
                <a:rPr lang="ka-GE" sz="900" i="1" kern="0" dirty="0" smtClean="0">
                  <a:solidFill>
                    <a:sysClr val="windowText" lastClr="000000"/>
                  </a:solidFill>
                  <a:latin typeface="Sylfaen" panose="010A0502050306030303" pitchFamily="18" charset="0"/>
                </a:rPr>
                <a:t>297</a:t>
              </a:r>
              <a:endPara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530132" y="5951503"/>
              <a:ext cx="214314" cy="428628"/>
            </a:xfrm>
            <a:prstGeom prst="upDownArrow">
              <a:avLst/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Sylfaen" panose="010A0502050306030303" pitchFamily="18" charset="0"/>
              </a:endParaRPr>
            </a:p>
          </p:txBody>
        </p:sp>
      </p:grp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566581310"/>
              </p:ext>
            </p:extLst>
          </p:nvPr>
        </p:nvGraphicFramePr>
        <p:xfrm>
          <a:off x="683568" y="800952"/>
          <a:ext cx="7634622" cy="40571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040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088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>თანამშრომლობის ინიციატივა და პროფესიული სასწავლებლებიდან ინფორმაციის მიწოდება დამსაქმებლებისთვის. </a:t>
            </a:r>
            <a:r>
              <a:rPr lang="en-US" dirty="0"/>
              <a:t/>
            </a:r>
            <a:br>
              <a:rPr lang="en-US" dirty="0"/>
            </a:br>
            <a:r>
              <a:rPr lang="ka-GE" dirty="0" smtClean="0"/>
              <a:t> 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886494"/>
              </p:ext>
            </p:extLst>
          </p:nvPr>
        </p:nvGraphicFramePr>
        <p:xfrm>
          <a:off x="743702" y="932114"/>
          <a:ext cx="7644722" cy="1510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4402"/>
                <a:gridCol w="2880320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თანამშრომლობის ინიცირება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N=31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ძირითადად თანამშრომლობის ინიცირება ხდება ჩვენი კომპანიის მიერ 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ძირითადად თანამშრომლობის ინიცირება ხდება პროფესიული სასწავლებლის მიერ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ძირითადად ორივე მხარე იჩენს თანაბარ ინიციატივას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488171"/>
              </p:ext>
            </p:extLst>
          </p:nvPr>
        </p:nvGraphicFramePr>
        <p:xfrm>
          <a:off x="743702" y="2563243"/>
          <a:ext cx="7644722" cy="2294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4402"/>
                <a:gridCol w="2880320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ინფორმაციის მიწოდების ოპერატიულობა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N=31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საერთოდ არ მაწვდის ინფორმაციას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ყოველთვის დაგვიანებით მაწვდის 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ძირითადად დროულად მასწვდის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ყოველთვის დროულად მაწვდის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ინფორმაციის მიწოდების გზები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N=16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რეგულარული შეხვედრების საშუალებით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ელექტრონული ფოსტის საშუალებით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სხვა 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65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088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>საწარმოო პრაქტიკის შინაარსის დაგეგმვა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602065"/>
              </p:ext>
            </p:extLst>
          </p:nvPr>
        </p:nvGraphicFramePr>
        <p:xfrm>
          <a:off x="743702" y="908720"/>
          <a:ext cx="7574488" cy="33567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6330"/>
                <a:gridCol w="3458158"/>
              </a:tblGrid>
              <a:tr h="3647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lnB w="38100" cmpd="sng">
                      <a:noFill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N=23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3647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ჩვენი კომპანია დამოუკიდებლად ადგენს პრაქტიკის შინაარსს 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</a:tcPr>
                </a:tc>
              </a:tr>
              <a:tr h="7106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ძირითადად ჩვენი კომპანია განსაზღვრავს პრაქტიკის შინაარსს, თუმცა პროფესიული სასწავლებელი იღებს მონაწილეობას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</a:tcPr>
                </a:tc>
              </a:tr>
              <a:tr h="7106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ძირითადად პროფესიული სასწავლებელი ადგენს პრაქტიკის შინაარსს, თუმცა ჩვენი კომპანიაც იღებს მონაწილეობას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</a:tcPr>
                </a:tc>
              </a:tr>
              <a:tr h="3647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პროფესიული სასწავლებელი დამოუკიდებლად ადგენს პრაქტიკის შინაარსს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</a:tcPr>
                </a:tc>
              </a:tr>
              <a:tr h="3647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ორივე მხარე თანაბრად მონაწილეობს პრაქტიკის შინაარსის შედგენაში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92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088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>საწარმოო პრაქტიკის პროცესის შეფასება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654289"/>
              </p:ext>
            </p:extLst>
          </p:nvPr>
        </p:nvGraphicFramePr>
        <p:xfrm>
          <a:off x="755328" y="908720"/>
          <a:ext cx="7574488" cy="39829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464"/>
                <a:gridCol w="1224136"/>
                <a:gridCol w="1275553"/>
                <a:gridCol w="898335"/>
              </a:tblGrid>
              <a:tr h="1847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საწარმოო პრაქტიკის პროცესის შეფასება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ვეთანხმები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არ ვეთანხმები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chemeClr val="tx1"/>
                          </a:solidFill>
                          <a:effectLst/>
                        </a:rPr>
                        <a:t>არ ვიცი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023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საწარმოო პრაქტიკის გეგმა და მოსალოდნელი შედეგები  წინასწარ არის გაწერილი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023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სტუდენტთა შეფასებაში მონაწილეობს ჩვენი კომპანიის წარმომადგენელი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353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ჩვენი კომპანიის წარმომადგენელი რეგულარულად აძლევს რეკომენდაციებს სტუდენტებს და/ან საწარმოო პრაქტიკის ხელმძღვანელს თუ როგორ უნდა გაუმჯობესდეს საწარმოო პრაქტიკის შედეგები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00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საწარმოო პრაქტიკის ხელმძღვანელი ორგანიზებულად წარმართავს საწარმოო პრაქტიკის პროცესს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00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b="0" dirty="0">
                          <a:solidFill>
                            <a:schemeClr val="tx1"/>
                          </a:solidFill>
                          <a:effectLst/>
                        </a:rPr>
                        <a:t>საწარმოო პრაქტიკის ხელმძღვანელი დროულად მაწვდის ჩემთვის საჭრო ინფორმაციას საწარმოო პრაქტიკის შესახებ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472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0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>პროფესიული </a:t>
            </a:r>
            <a:r>
              <a:rPr lang="ka-GE" dirty="0"/>
              <a:t>სასწავლებლების სტუდენტების მოტივირებულობა საწარმოო პრაქტიკის </a:t>
            </a:r>
            <a:r>
              <a:rPr lang="ka-GE" dirty="0" smtClean="0"/>
              <a:t>პროცესში და შიდა წესების დაცვა  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007335078"/>
              </p:ext>
            </p:extLst>
          </p:nvPr>
        </p:nvGraphicFramePr>
        <p:xfrm>
          <a:off x="554664" y="721926"/>
          <a:ext cx="5037308" cy="3496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467544" y="5953296"/>
            <a:ext cx="1024278" cy="501833"/>
            <a:chOff x="467544" y="5951503"/>
            <a:chExt cx="1024278" cy="501833"/>
          </a:xfrm>
        </p:grpSpPr>
        <p:sp>
          <p:nvSpPr>
            <p:cNvPr id="7" name="Rectangle 6"/>
            <p:cNvSpPr/>
            <p:nvPr/>
          </p:nvSpPr>
          <p:spPr>
            <a:xfrm>
              <a:off x="467544" y="6165304"/>
              <a:ext cx="1024278" cy="288032"/>
            </a:xfrm>
            <a:prstGeom prst="rect">
              <a:avLst/>
            </a:prstGeom>
            <a:noFill/>
            <a:ln w="6350" cap="flat" cmpd="sng" algn="ctr">
              <a:solidFill>
                <a:sysClr val="window" lastClr="FFFFFF">
                  <a:lumMod val="50000"/>
                </a:sysClr>
              </a:solidFill>
              <a:prstDash val="solid"/>
            </a:ln>
            <a:effectLst/>
          </p:spPr>
          <p:txBody>
            <a:bodyPr anchor="ctr"/>
            <a:lstStyle/>
            <a:p>
              <a:pPr lvl="0" algn="r">
                <a:defRPr/>
              </a:pPr>
              <a:r>
                <a:rPr kumimoji="0" lang="ka-GE" sz="900" b="1" i="1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ylfaen" panose="010A0502050306030303" pitchFamily="18" charset="0"/>
                  <a:ea typeface="+mn-ea"/>
                  <a:cs typeface="+mn-cs"/>
                </a:rPr>
                <a:t>ბაზა</a:t>
              </a:r>
              <a:r>
                <a:rPr kumimoji="0" lang="ka-GE" sz="900" b="0" i="1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ylfaen" panose="010A0502050306030303" pitchFamily="18" charset="0"/>
                  <a:ea typeface="+mn-ea"/>
                  <a:cs typeface="+mn-cs"/>
                </a:rPr>
                <a:t>: - </a:t>
              </a:r>
              <a:r>
                <a:rPr lang="en-US" sz="900" i="1" kern="0" dirty="0" smtClean="0">
                  <a:solidFill>
                    <a:sysClr val="windowText" lastClr="000000"/>
                  </a:solidFill>
                  <a:latin typeface="Sylfaen" panose="010A0502050306030303" pitchFamily="18" charset="0"/>
                </a:rPr>
                <a:t>N=</a:t>
              </a:r>
              <a:r>
                <a:rPr lang="ka-GE" sz="900" i="1" kern="0" dirty="0" smtClean="0">
                  <a:solidFill>
                    <a:sysClr val="windowText" lastClr="000000"/>
                  </a:solidFill>
                  <a:latin typeface="Sylfaen" panose="010A0502050306030303" pitchFamily="18" charset="0"/>
                </a:rPr>
                <a:t>23</a:t>
              </a:r>
              <a:endPara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endParaRPr>
            </a:p>
          </p:txBody>
        </p:sp>
        <p:sp>
          <p:nvSpPr>
            <p:cNvPr id="8" name="Up-Down Arrow 7"/>
            <p:cNvSpPr/>
            <p:nvPr/>
          </p:nvSpPr>
          <p:spPr>
            <a:xfrm>
              <a:off x="530132" y="5951503"/>
              <a:ext cx="214314" cy="428628"/>
            </a:xfrm>
            <a:prstGeom prst="upDownArrow">
              <a:avLst/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Sylfaen" panose="010A0502050306030303" pitchFamily="18" charset="0"/>
              </a:endParaRPr>
            </a:p>
          </p:txBody>
        </p:sp>
      </p:grp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931186485"/>
              </p:ext>
            </p:extLst>
          </p:nvPr>
        </p:nvGraphicFramePr>
        <p:xfrm>
          <a:off x="209530" y="3879411"/>
          <a:ext cx="5727576" cy="2150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9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0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>პროფესიული სასწავლებლების მახასიათებლების შეფასება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86740" y="5013176"/>
            <a:ext cx="7442525" cy="120032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ka-GE" sz="1200" dirty="0"/>
              <a:t>არც ერთი შეთავაზებული კრიტერიუმით არ მომხდარა პროფესიული სასწავლებლების ძალიან უარყოფითად შეფასება, სხვებთან შედარებით მეტი უკმაყოფილება კი სასწავლებლების მატერიალურ-ტექნიკური ბაზის გამართულობამ გამოიწვია - მას უარყოფითად აფასებს 9 გამოკითხული 31-დან. მასწავლებლის პროფესიონალიზმს, სასწავლებლის ადმინისტრაციის მოქნილებასა და პროგრამების შინაარსს კი გამოკითხული რესპონდენტების დიდი ნაწილი დადებითად ან ძალიან დადებითად აფასებს (25-28 რესპონდენტი 31-დან). </a:t>
            </a:r>
            <a:endParaRPr lang="en-US" sz="1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432533"/>
              </p:ext>
            </p:extLst>
          </p:nvPr>
        </p:nvGraphicFramePr>
        <p:xfrm>
          <a:off x="827584" y="1052736"/>
          <a:ext cx="7501681" cy="3600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3338"/>
                <a:gridCol w="1286003"/>
                <a:gridCol w="1357447"/>
                <a:gridCol w="1143114"/>
                <a:gridCol w="1142539"/>
                <a:gridCol w="429240"/>
              </a:tblGrid>
              <a:tr h="5576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 dirty="0">
                          <a:solidFill>
                            <a:schemeClr val="tx1"/>
                          </a:solidFill>
                          <a:effectLst/>
                        </a:rPr>
                        <a:t>N=31</a:t>
                      </a:r>
                      <a:endParaRPr lang="en-US" sz="135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</a:rPr>
                        <a:t>ძალიან უარყოფითად</a:t>
                      </a:r>
                      <a:endParaRPr lang="en-US" sz="135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</a:rPr>
                        <a:t>უარყოფითად</a:t>
                      </a:r>
                      <a:endParaRPr lang="en-US" sz="135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</a:rPr>
                        <a:t>დადებითად</a:t>
                      </a:r>
                      <a:endParaRPr lang="en-US" sz="135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 dirty="0">
                          <a:solidFill>
                            <a:schemeClr val="tx1"/>
                          </a:solidFill>
                          <a:effectLst/>
                        </a:rPr>
                        <a:t>ძალიან დადებითად</a:t>
                      </a:r>
                      <a:endParaRPr lang="en-US" sz="135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dirty="0">
                          <a:solidFill>
                            <a:schemeClr val="tx1"/>
                          </a:solidFill>
                          <a:effectLst/>
                        </a:rPr>
                        <a:t>არ ვიცი</a:t>
                      </a:r>
                      <a:endParaRPr lang="en-US" sz="135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5427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 b="0" dirty="0">
                          <a:solidFill>
                            <a:schemeClr val="tx1"/>
                          </a:solidFill>
                          <a:effectLst/>
                        </a:rPr>
                        <a:t>მასწავლებლების პროფესიონალიზმი</a:t>
                      </a:r>
                      <a:endParaRPr lang="en-US" sz="135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13626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b="0" dirty="0">
                          <a:solidFill>
                            <a:schemeClr val="tx1"/>
                          </a:solidFill>
                          <a:effectLst/>
                        </a:rPr>
                        <a:t>სასწავლებლის ადმინისტრაციის მოქნილობა თანამშრომლობის პროცესში</a:t>
                      </a:r>
                      <a:endParaRPr lang="en-US" sz="135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35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8530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b="0" dirty="0">
                          <a:solidFill>
                            <a:schemeClr val="tx1"/>
                          </a:solidFill>
                          <a:effectLst/>
                        </a:rPr>
                        <a:t>მატერიალურ-ტექნიკური ბაზის გამართულობა</a:t>
                      </a:r>
                      <a:endParaRPr lang="en-US" sz="135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843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50" b="0" dirty="0">
                          <a:solidFill>
                            <a:schemeClr val="tx1"/>
                          </a:solidFill>
                          <a:effectLst/>
                        </a:rPr>
                        <a:t>პროგრამების შინაარსი</a:t>
                      </a:r>
                      <a:endParaRPr lang="en-US" sz="1350" b="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US" sz="135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US" sz="135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35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1350" dirty="0">
                        <a:solidFill>
                          <a:schemeClr val="tx1"/>
                        </a:solidFill>
                        <a:effectLst/>
                        <a:latin typeface="Lucida Grande"/>
                        <a:ea typeface="ヒラギノ角ゴ Pro W3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186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0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>პროფესიული სასწავლებლებთან თანამშრომლობის აღმწერი დებულებები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183023190"/>
              </p:ext>
            </p:extLst>
          </p:nvPr>
        </p:nvGraphicFramePr>
        <p:xfrm>
          <a:off x="899591" y="1556793"/>
          <a:ext cx="7442525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467544" y="5953296"/>
            <a:ext cx="1024278" cy="501833"/>
            <a:chOff x="467544" y="5951503"/>
            <a:chExt cx="1024278" cy="501833"/>
          </a:xfrm>
        </p:grpSpPr>
        <p:sp>
          <p:nvSpPr>
            <p:cNvPr id="7" name="Rectangle 6"/>
            <p:cNvSpPr/>
            <p:nvPr/>
          </p:nvSpPr>
          <p:spPr>
            <a:xfrm>
              <a:off x="467544" y="6165304"/>
              <a:ext cx="1024278" cy="288032"/>
            </a:xfrm>
            <a:prstGeom prst="rect">
              <a:avLst/>
            </a:prstGeom>
            <a:noFill/>
            <a:ln w="6350" cap="flat" cmpd="sng" algn="ctr">
              <a:solidFill>
                <a:sysClr val="window" lastClr="FFFFFF">
                  <a:lumMod val="50000"/>
                </a:sysClr>
              </a:solidFill>
              <a:prstDash val="solid"/>
            </a:ln>
            <a:effectLst/>
          </p:spPr>
          <p:txBody>
            <a:bodyPr anchor="ctr"/>
            <a:lstStyle/>
            <a:p>
              <a:pPr lvl="0" algn="r">
                <a:defRPr/>
              </a:pPr>
              <a:r>
                <a:rPr kumimoji="0" lang="ka-GE" sz="900" b="1" i="1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ylfaen" panose="010A0502050306030303" pitchFamily="18" charset="0"/>
                  <a:ea typeface="+mn-ea"/>
                  <a:cs typeface="+mn-cs"/>
                </a:rPr>
                <a:t>ბაზა</a:t>
              </a:r>
              <a:r>
                <a:rPr kumimoji="0" lang="ka-GE" sz="900" b="0" i="1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ylfaen" panose="010A0502050306030303" pitchFamily="18" charset="0"/>
                  <a:ea typeface="+mn-ea"/>
                  <a:cs typeface="+mn-cs"/>
                </a:rPr>
                <a:t>: - </a:t>
              </a:r>
              <a:r>
                <a:rPr lang="en-US" sz="900" i="1" kern="0" dirty="0" smtClean="0">
                  <a:solidFill>
                    <a:sysClr val="windowText" lastClr="000000"/>
                  </a:solidFill>
                  <a:latin typeface="Sylfaen" panose="010A0502050306030303" pitchFamily="18" charset="0"/>
                </a:rPr>
                <a:t>N=</a:t>
              </a:r>
              <a:r>
                <a:rPr lang="ka-GE" sz="900" i="1" kern="0" dirty="0" smtClean="0">
                  <a:solidFill>
                    <a:sysClr val="windowText" lastClr="000000"/>
                  </a:solidFill>
                  <a:latin typeface="Sylfaen" panose="010A0502050306030303" pitchFamily="18" charset="0"/>
                </a:rPr>
                <a:t>31</a:t>
              </a:r>
              <a:endPara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endParaRPr>
            </a:p>
          </p:txBody>
        </p:sp>
        <p:sp>
          <p:nvSpPr>
            <p:cNvPr id="8" name="Up-Down Arrow 7"/>
            <p:cNvSpPr/>
            <p:nvPr/>
          </p:nvSpPr>
          <p:spPr>
            <a:xfrm>
              <a:off x="530132" y="5951503"/>
              <a:ext cx="214314" cy="428628"/>
            </a:xfrm>
            <a:prstGeom prst="upDownArrow">
              <a:avLst/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Sylfaen" panose="010A05020503060303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838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0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>პარტნიორ პროფესიულ სასწავლებლებთან </a:t>
            </a:r>
            <a:r>
              <a:rPr lang="ka-GE" dirty="0" smtClean="0"/>
              <a:t>თანამშრომლობის</a:t>
            </a:r>
            <a:br>
              <a:rPr lang="ka-GE" dirty="0" smtClean="0"/>
            </a:br>
            <a:r>
              <a:rPr lang="ka-GE" dirty="0" smtClean="0"/>
              <a:t> </a:t>
            </a:r>
            <a:r>
              <a:rPr lang="ka-GE" dirty="0"/>
              <a:t>სამომავლო განწყობა 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503743856"/>
              </p:ext>
            </p:extLst>
          </p:nvPr>
        </p:nvGraphicFramePr>
        <p:xfrm>
          <a:off x="827584" y="1010551"/>
          <a:ext cx="7529040" cy="4650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467544" y="5953296"/>
            <a:ext cx="1024278" cy="501833"/>
            <a:chOff x="467544" y="5951503"/>
            <a:chExt cx="1024278" cy="501833"/>
          </a:xfrm>
        </p:grpSpPr>
        <p:sp>
          <p:nvSpPr>
            <p:cNvPr id="8" name="Rectangle 7"/>
            <p:cNvSpPr/>
            <p:nvPr/>
          </p:nvSpPr>
          <p:spPr>
            <a:xfrm>
              <a:off x="467544" y="6165304"/>
              <a:ext cx="1024278" cy="288032"/>
            </a:xfrm>
            <a:prstGeom prst="rect">
              <a:avLst/>
            </a:prstGeom>
            <a:noFill/>
            <a:ln w="6350" cap="flat" cmpd="sng" algn="ctr">
              <a:solidFill>
                <a:sysClr val="window" lastClr="FFFFFF">
                  <a:lumMod val="50000"/>
                </a:sysClr>
              </a:solidFill>
              <a:prstDash val="solid"/>
            </a:ln>
            <a:effectLst/>
          </p:spPr>
          <p:txBody>
            <a:bodyPr anchor="ctr"/>
            <a:lstStyle/>
            <a:p>
              <a:pPr lvl="0" algn="r">
                <a:defRPr/>
              </a:pPr>
              <a:r>
                <a:rPr kumimoji="0" lang="ka-GE" sz="900" b="1" i="1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ylfaen" panose="010A0502050306030303" pitchFamily="18" charset="0"/>
                  <a:ea typeface="+mn-ea"/>
                  <a:cs typeface="+mn-cs"/>
                </a:rPr>
                <a:t>ბაზა</a:t>
              </a:r>
              <a:r>
                <a:rPr kumimoji="0" lang="ka-GE" sz="900" b="0" i="1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ylfaen" panose="010A0502050306030303" pitchFamily="18" charset="0"/>
                  <a:ea typeface="+mn-ea"/>
                  <a:cs typeface="+mn-cs"/>
                </a:rPr>
                <a:t>: - </a:t>
              </a:r>
              <a:r>
                <a:rPr lang="en-US" sz="900" i="1" kern="0" dirty="0" smtClean="0">
                  <a:solidFill>
                    <a:sysClr val="windowText" lastClr="000000"/>
                  </a:solidFill>
                  <a:latin typeface="Sylfaen" panose="010A0502050306030303" pitchFamily="18" charset="0"/>
                </a:rPr>
                <a:t>N=</a:t>
              </a:r>
              <a:r>
                <a:rPr lang="ka-GE" sz="900" i="1" kern="0" dirty="0" smtClean="0">
                  <a:solidFill>
                    <a:sysClr val="windowText" lastClr="000000"/>
                  </a:solidFill>
                  <a:latin typeface="Sylfaen" panose="010A0502050306030303" pitchFamily="18" charset="0"/>
                </a:rPr>
                <a:t>23</a:t>
              </a:r>
              <a:endPara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endParaRPr>
            </a:p>
          </p:txBody>
        </p:sp>
        <p:sp>
          <p:nvSpPr>
            <p:cNvPr id="10" name="Up-Down Arrow 9"/>
            <p:cNvSpPr/>
            <p:nvPr/>
          </p:nvSpPr>
          <p:spPr>
            <a:xfrm>
              <a:off x="530132" y="5951503"/>
              <a:ext cx="214314" cy="428628"/>
            </a:xfrm>
            <a:prstGeom prst="upDownArrow">
              <a:avLst/>
            </a:prstGeom>
            <a:noFill/>
            <a:ln w="6350">
              <a:solidFill>
                <a:schemeClr val="bg1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Sylfaen" panose="010A0502050306030303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624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 bwMode="auto">
          <a:xfrm>
            <a:off x="152400" y="88900"/>
            <a:ext cx="7543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063A4"/>
                </a:solidFill>
                <a:effectLst/>
                <a:uLnTx/>
                <a:uFillTx/>
                <a:latin typeface="Sylfaen" pitchFamily="18" charset="0"/>
                <a:ea typeface="ＭＳ Ｐゴシック" pitchFamily="34" charset="-128"/>
                <a:cs typeface="ＭＳ Ｐゴシック" charset="-128"/>
              </a:rPr>
              <a:t>   </a:t>
            </a:r>
            <a:r>
              <a:rPr lang="ka-GE" b="1" dirty="0" smtClean="0">
                <a:latin typeface="Sylfaen" pitchFamily="18" charset="0"/>
                <a:ea typeface="ＭＳ Ｐゴシック" pitchFamily="34" charset="-128"/>
                <a:cs typeface="ＭＳ Ｐゴシック" charset="-128"/>
              </a:rPr>
              <a:t>წინასიტყვაობა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Sylfaen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467544" y="1772816"/>
            <a:ext cx="4470078" cy="300495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b="1" kern="120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 baseline="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BPG Glaho Mix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BPG Glaho Mix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defRPr/>
            </a:pPr>
            <a:r>
              <a:rPr lang="ka-GE" b="0" dirty="0">
                <a:solidFill>
                  <a:sysClr val="windowText" lastClr="000000"/>
                </a:solidFill>
              </a:rPr>
              <a:t>აღნიშნული დოკუმენტი წარმოადგენს პროფესიული განათლების </a:t>
            </a:r>
            <a:r>
              <a:rPr lang="ka-GE" b="0" dirty="0" smtClean="0">
                <a:solidFill>
                  <a:sysClr val="windowText" lastClr="000000"/>
                </a:solidFill>
              </a:rPr>
              <a:t>მიმართ დამსაქმებლების დამოკიდებულებების </a:t>
            </a:r>
            <a:r>
              <a:rPr lang="ka-GE" b="0" dirty="0">
                <a:solidFill>
                  <a:sysClr val="windowText" lastClr="000000"/>
                </a:solidFill>
              </a:rPr>
              <a:t>კვლევის ანალიტიკურ ანგარიშს. აღნიშნული ანგარიში მომზადებულია „ეისითის“ მიერ </a:t>
            </a:r>
            <a:r>
              <a:rPr lang="en-US" b="0" dirty="0">
                <a:solidFill>
                  <a:sysClr val="windowText" lastClr="000000"/>
                </a:solidFill>
              </a:rPr>
              <a:t>UNDP-</a:t>
            </a:r>
            <a:r>
              <a:rPr lang="ka-GE" b="0" dirty="0">
                <a:solidFill>
                  <a:sysClr val="windowText" lastClr="000000"/>
                </a:solidFill>
              </a:rPr>
              <a:t>სთვის. </a:t>
            </a:r>
            <a:endParaRPr lang="ka-GE" b="0" dirty="0" smtClean="0">
              <a:solidFill>
                <a:sysClr val="windowText" lastClr="000000"/>
              </a:solidFill>
            </a:endParaRPr>
          </a:p>
          <a:p>
            <a:pPr marL="0" lvl="0" indent="0" algn="just">
              <a:defRPr/>
            </a:pPr>
            <a:endParaRPr lang="ka-GE" b="0" dirty="0">
              <a:solidFill>
                <a:sysClr val="windowText" lastClr="000000"/>
              </a:solidFill>
            </a:endParaRPr>
          </a:p>
          <a:p>
            <a:pPr marL="0" lvl="0" indent="0" algn="just">
              <a:defRPr/>
            </a:pPr>
            <a:r>
              <a:rPr lang="ka-GE" b="0" dirty="0">
                <a:solidFill>
                  <a:sysClr val="windowText" lastClr="000000"/>
                </a:solidFill>
              </a:rPr>
              <a:t>კვლევის შედეგები გამოყენებულ იქნება პროფესიული განათლების სფეროში განხორციელებული რეფორმის ეფექტურობის შესაფასებლად, ასევე ცნობადობის ასამაღლებელი და საკომუნიკაციო კამპანიის შემუშავებისთვის</a:t>
            </a:r>
            <a:r>
              <a:rPr lang="ka-GE" b="0" dirty="0" smtClean="0">
                <a:solidFill>
                  <a:sysClr val="windowText" lastClr="000000"/>
                </a:solidFill>
              </a:rPr>
              <a:t>.</a:t>
            </a:r>
            <a:endParaRPr lang="ka-GE" b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04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188640"/>
            <a:ext cx="8309912" cy="432048"/>
          </a:xfrm>
          <a:noFill/>
        </p:spPr>
        <p:txBody>
          <a:bodyPr>
            <a:noAutofit/>
          </a:bodyPr>
          <a:lstStyle/>
          <a:p>
            <a:r>
              <a:rPr lang="ka-GE" dirty="0"/>
              <a:t>სამუშაოზე დაფუძნებული სწავლების მოდელის სასურველი სქემა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4249446673"/>
              </p:ext>
            </p:extLst>
          </p:nvPr>
        </p:nvGraphicFramePr>
        <p:xfrm>
          <a:off x="0" y="337148"/>
          <a:ext cx="8593832" cy="4565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146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188640"/>
            <a:ext cx="8309912" cy="432048"/>
          </a:xfrm>
          <a:noFill/>
        </p:spPr>
        <p:txBody>
          <a:bodyPr>
            <a:noAutofit/>
          </a:bodyPr>
          <a:lstStyle/>
          <a:p>
            <a:r>
              <a:rPr lang="ka-GE" dirty="0"/>
              <a:t>სამუშაოზე დაფუძნებული სწავლების მოდელის  </a:t>
            </a:r>
            <a:r>
              <a:rPr lang="ka-GE" dirty="0" smtClean="0"/>
              <a:t>პროგრამაში</a:t>
            </a:r>
            <a:br>
              <a:rPr lang="ka-GE" dirty="0" smtClean="0"/>
            </a:br>
            <a:r>
              <a:rPr lang="ka-GE" dirty="0" smtClean="0"/>
              <a:t> </a:t>
            </a:r>
            <a:r>
              <a:rPr lang="ka-GE" dirty="0"/>
              <a:t>მონაწილეობის სურვილი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168354364"/>
              </p:ext>
            </p:extLst>
          </p:nvPr>
        </p:nvGraphicFramePr>
        <p:xfrm>
          <a:off x="1029112" y="1405109"/>
          <a:ext cx="7128792" cy="5048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609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188640"/>
            <a:ext cx="8309912" cy="432048"/>
          </a:xfrm>
          <a:noFill/>
        </p:spPr>
        <p:txBody>
          <a:bodyPr>
            <a:noAutofit/>
          </a:bodyPr>
          <a:lstStyle/>
          <a:p>
            <a:r>
              <a:rPr lang="ka-GE" dirty="0"/>
              <a:t>სარგებელი, რომელსაც მიიღებდა კომპანია დაფუძნებული სწავლების მოდელის  პროგრამაში </a:t>
            </a:r>
            <a:r>
              <a:rPr lang="ka-GE" dirty="0" smtClean="0"/>
              <a:t>მონაწილეობით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212436077"/>
              </p:ext>
            </p:extLst>
          </p:nvPr>
        </p:nvGraphicFramePr>
        <p:xfrm>
          <a:off x="744446" y="871171"/>
          <a:ext cx="7715986" cy="3783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599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188640"/>
            <a:ext cx="8309912" cy="432048"/>
          </a:xfrm>
          <a:noFill/>
        </p:spPr>
        <p:txBody>
          <a:bodyPr>
            <a:noAutofit/>
          </a:bodyPr>
          <a:lstStyle/>
          <a:p>
            <a:r>
              <a:rPr lang="ka-GE" dirty="0"/>
              <a:t>პროფესიული სასწავლებლის კურსდამთავრებულთა დასაქმების დაბალი მაჩვენებლის მიზეზი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515433187"/>
              </p:ext>
            </p:extLst>
          </p:nvPr>
        </p:nvGraphicFramePr>
        <p:xfrm>
          <a:off x="760884" y="908721"/>
          <a:ext cx="7627540" cy="5358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03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032" y="81741"/>
            <a:ext cx="8309912" cy="432048"/>
          </a:xfrm>
          <a:noFill/>
        </p:spPr>
        <p:txBody>
          <a:bodyPr>
            <a:noAutofit/>
          </a:bodyPr>
          <a:lstStyle/>
          <a:p>
            <a:r>
              <a:rPr lang="ka-GE" dirty="0"/>
              <a:t>სახელმწიფოსთან თანამშრომლობის სასურველი ფორმები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541882" y="4749700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155499601"/>
              </p:ext>
            </p:extLst>
          </p:nvPr>
        </p:nvGraphicFramePr>
        <p:xfrm>
          <a:off x="309032" y="659274"/>
          <a:ext cx="7686830" cy="5073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746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299" y="116632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dirty="0" smtClean="0"/>
              <a:t>გამოკითხული კომპანიების </a:t>
            </a:r>
            <a:r>
              <a:rPr lang="ka-GE" dirty="0"/>
              <a:t>საქმიანობის ძირითადი სფერო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graphicFrame>
        <p:nvGraphicFramePr>
          <p:cNvPr id="8" name="Chart 7"/>
          <p:cNvGraphicFramePr/>
          <p:nvPr>
            <p:extLst/>
          </p:nvPr>
        </p:nvGraphicFramePr>
        <p:xfrm>
          <a:off x="530132" y="709680"/>
          <a:ext cx="7665092" cy="5473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539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299" y="116632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dirty="0"/>
              <a:t>თანამშრომელთა რაოდენობა კომპანიაში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graphicFrame>
        <p:nvGraphicFramePr>
          <p:cNvPr id="10" name="Chart 9"/>
          <p:cNvGraphicFramePr/>
          <p:nvPr>
            <p:extLst/>
          </p:nvPr>
        </p:nvGraphicFramePr>
        <p:xfrm>
          <a:off x="1259632" y="1041432"/>
          <a:ext cx="6696744" cy="3925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492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188640"/>
            <a:ext cx="8309912" cy="432048"/>
          </a:xfrm>
          <a:noFill/>
        </p:spPr>
        <p:txBody>
          <a:bodyPr>
            <a:noAutofit/>
          </a:bodyPr>
          <a:lstStyle/>
          <a:p>
            <a:r>
              <a:rPr lang="ka-GE" dirty="0"/>
              <a:t>თანამშრომლების ტრენინგები უნარების გაუმჯობესების მიზნით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53167" y="5085184"/>
            <a:ext cx="7531425" cy="101566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ka-GE" sz="1200" dirty="0"/>
              <a:t>როგორც კვლევამ უჩვენა, გამოკითხული დასაქმებულების უმრავლესობა (60%) თანამშრომლებს უტარებს ტრენინგებს - სისტემატურად ან გარკვეული საჭიროებიდან გამომდინარე. ამავდროულად, საგულისხმობა, რომ ტრენინგების გამოცდილება საერთოდ არ აქვს გამოკითხული ორგანიზაციების 40%-ს. უკანასკნელი ერთი წლის მანძილზე ჩატარებულ ტრენინგებში კი კომუნიკაციის და თვითპრეზენტაციის უნარების ტრენინგი ლიდერობს. </a:t>
            </a:r>
            <a:endParaRPr lang="en-US" sz="1200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539362923"/>
              </p:ext>
            </p:extLst>
          </p:nvPr>
        </p:nvGraphicFramePr>
        <p:xfrm>
          <a:off x="1259632" y="1196752"/>
          <a:ext cx="6912767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991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188640"/>
            <a:ext cx="8309912" cy="432048"/>
          </a:xfrm>
          <a:noFill/>
        </p:spPr>
        <p:txBody>
          <a:bodyPr>
            <a:noAutofit/>
          </a:bodyPr>
          <a:lstStyle/>
          <a:p>
            <a:r>
              <a:rPr lang="ka-GE" dirty="0" smtClean="0"/>
              <a:t>ტრენინგების ჩატარების განზრახვა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65867" y="5401054"/>
            <a:ext cx="7531425" cy="461665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ka-GE" sz="1200" dirty="0"/>
              <a:t>გამოკითხული რესპონდენტების 61% სამომავლოდაც გეგმავს თანამშრომლების ტრენინგს მათი უნარების გაუმჯობესების მიზნით, ხოლო ამას კატეგორიულად გამორიცხავს დამსაქმებლების 28%. </a:t>
            </a:r>
            <a:endParaRPr lang="en-US" sz="1200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104818077"/>
              </p:ext>
            </p:extLst>
          </p:nvPr>
        </p:nvGraphicFramePr>
        <p:xfrm>
          <a:off x="979683" y="1217703"/>
          <a:ext cx="6779882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615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 bwMode="auto">
          <a:xfrm>
            <a:off x="152400" y="88900"/>
            <a:ext cx="7543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063A4"/>
                </a:solidFill>
                <a:effectLst/>
                <a:uLnTx/>
                <a:uFillTx/>
                <a:latin typeface="Sylfaen" pitchFamily="18" charset="0"/>
                <a:ea typeface="ＭＳ Ｐゴシック" pitchFamily="34" charset="-128"/>
                <a:cs typeface="ＭＳ Ｐゴシック" charset="-128"/>
              </a:rPr>
              <a:t>   </a:t>
            </a:r>
            <a:r>
              <a:rPr kumimoji="0" lang="ka-GE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Sylfaen" pitchFamily="18" charset="0"/>
                <a:ea typeface="ＭＳ Ｐゴシック" pitchFamily="34" charset="-128"/>
                <a:cs typeface="ＭＳ Ｐゴシック" charset="-128"/>
              </a:rPr>
              <a:t>კვლევის დიზაინი</a:t>
            </a:r>
            <a:r>
              <a:rPr kumimoji="0" lang="ka-GE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Sylfaen" pitchFamily="18" charset="0"/>
                <a:ea typeface="ＭＳ Ｐゴシック" pitchFamily="34" charset="-128"/>
                <a:cs typeface="ＭＳ Ｐゴシック" charset="-128"/>
              </a:rPr>
              <a:t> და მეთოდოლოგია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Sylfaen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461962" y="1000108"/>
            <a:ext cx="4974134" cy="5040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b="1" kern="120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 baseline="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Sylfae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BPG Glaho Mix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BPG Glaho Mix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ძირითადი მიზანი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lvl="0" indent="0">
              <a:defRPr/>
            </a:pPr>
            <a:r>
              <a:rPr lang="ka-GE" b="0" dirty="0" smtClean="0"/>
              <a:t>ორგანიზაციების </a:t>
            </a:r>
            <a:r>
              <a:rPr lang="ka-GE" b="0" dirty="0"/>
              <a:t>დამოკიდებულებების შესწავლა პროფესიული საგანმანათლებლო დაწესებულებების და პროფესიული განათლების </a:t>
            </a:r>
            <a:r>
              <a:rPr lang="ka-GE" b="0" dirty="0" smtClean="0"/>
              <a:t>მიმართ.</a:t>
            </a:r>
          </a:p>
          <a:p>
            <a:pPr marL="0" lvl="0" indent="0">
              <a:defRPr/>
            </a:pPr>
            <a:endParaRPr kumimoji="0" lang="ka-GE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a-GE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კვლევის ამოცანები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ka-GE" b="0" dirty="0"/>
              <a:t>პროფესიული საგანმანათლებლო დაწესებულებების სტუდენტების/კურსდამთავრებულების დასაქმების/სტაჟირებაზე ან პრაქტიკაზე აყვანის გამოცდილების შესწავლა;</a:t>
            </a:r>
            <a:endParaRPr lang="en-US" b="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ka-GE" b="0" dirty="0"/>
              <a:t>პროფესიული საგანმანათლებლო დაწესებულებების სტუდენტების/კურსდამთავრებულების დასაქმების ან სტაჟირების მიმართ დამოკიდებულება და სამომავლო განზრახვები;</a:t>
            </a:r>
            <a:endParaRPr lang="en-US" b="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ka-GE" b="0" dirty="0"/>
              <a:t>პროფესიულ საგანმანათლებლო დაწესებულებებთან თანამშრომლობის გამოცდილება და ურთიერთობის ფორმები;</a:t>
            </a:r>
            <a:endParaRPr lang="en-US" b="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ka-GE" b="0" dirty="0"/>
              <a:t>პარტნიორი პროფესიული საგანმანათლებლო დაწესებულებების თანამშრომლობით კმაყოფილების შეფასება; </a:t>
            </a:r>
            <a:endParaRPr lang="en-US" b="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ka-GE" b="0" dirty="0"/>
              <a:t>პროფესიული სასწავლებლის სტუდენტების დასაქმების მიზნით მოძიების გზების შესწავლა; </a:t>
            </a:r>
            <a:endParaRPr lang="en-US" b="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ka-GE" b="0" dirty="0"/>
              <a:t>პროფესიული განათლების შესახებ საინფორმაციო წყაროების შესწავლა</a:t>
            </a:r>
            <a:r>
              <a:rPr lang="en-US" b="0" dirty="0"/>
              <a:t>;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ka-GE" b="0" dirty="0"/>
              <a:t>პროფესიული განათლების მიმართ ზოგადი დამოკიდებულებების შესწავლა.</a:t>
            </a:r>
            <a:endParaRPr lang="en-US" b="0" dirty="0"/>
          </a:p>
          <a:p>
            <a:pPr marL="185738" marR="0" lvl="0" indent="-185738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185738" marR="0" lvl="0" indent="-185738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ka-GE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436096" y="1000108"/>
            <a:ext cx="3528392" cy="50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>
              <a:spcBef>
                <a:spcPct val="20000"/>
              </a:spcBef>
              <a:defRPr/>
            </a:pPr>
            <a:r>
              <a:rPr lang="ka-GE" sz="1200" b="1" kern="0" dirty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მეთოდი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ka-GE" sz="1200" dirty="0">
                <a:latin typeface="Sylfaen" panose="010A0502050306030303" pitchFamily="18" charset="0"/>
              </a:rPr>
              <a:t>რაოდენობრივი </a:t>
            </a:r>
            <a:r>
              <a:rPr lang="ka-GE" sz="1200" dirty="0" smtClean="0">
                <a:latin typeface="Sylfaen" panose="010A0502050306030303" pitchFamily="18" charset="0"/>
              </a:rPr>
              <a:t>კვლევა</a:t>
            </a:r>
            <a:r>
              <a:rPr lang="en-US" sz="1200" dirty="0">
                <a:latin typeface="Sylfaen" panose="010A0502050306030303" pitchFamily="18" charset="0"/>
              </a:rPr>
              <a:t/>
            </a:r>
            <a:br>
              <a:rPr lang="en-US" sz="1200" dirty="0">
                <a:latin typeface="Sylfaen" panose="010A0502050306030303" pitchFamily="18" charset="0"/>
              </a:rPr>
            </a:br>
            <a:endParaRPr lang="en-US" sz="1200" dirty="0" smtClean="0">
              <a:latin typeface="Sylfaen" panose="010A0502050306030303" pitchFamily="18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ka-GE" sz="1200" b="1" kern="0" dirty="0" smtClean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კვლევის </a:t>
            </a:r>
            <a:r>
              <a:rPr lang="ka-GE" sz="1200" b="1" kern="0" dirty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ტექნიკა</a:t>
            </a:r>
          </a:p>
          <a:p>
            <a:pPr lvl="0">
              <a:spcBef>
                <a:spcPct val="20000"/>
              </a:spcBef>
              <a:defRPr/>
            </a:pPr>
            <a:r>
              <a:rPr lang="ka-GE" sz="1200" dirty="0">
                <a:solidFill>
                  <a:sysClr val="windowText" lastClr="000000"/>
                </a:solidFill>
                <a:latin typeface="Sylfaen" pitchFamily="18" charset="0"/>
              </a:rPr>
              <a:t>პირისპირ ინტერვიუ</a:t>
            </a:r>
          </a:p>
          <a:p>
            <a:pPr lvl="0">
              <a:spcBef>
                <a:spcPct val="20000"/>
              </a:spcBef>
              <a:defRPr/>
            </a:pPr>
            <a:endParaRPr lang="ka-GE" sz="1200" dirty="0">
              <a:latin typeface="Sylfaen" panose="010A0502050306030303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ylfaen" pitchFamily="18" charset="0"/>
                <a:cs typeface="Arial" pitchFamily="34" charset="0"/>
              </a:rPr>
              <a:t>სამიზნე ჯგუფი</a:t>
            </a: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r>
              <a:rPr lang="ka-GE" sz="1200" dirty="0"/>
              <a:t>სახელმწიფო პროფესიული საგანმანათლებლო დაწესებულებების </a:t>
            </a:r>
            <a:r>
              <a:rPr lang="ka-GE" sz="1200" dirty="0" smtClean="0"/>
              <a:t>კურსდამთავრებულთა პოტენციური დამსაქმებლები</a:t>
            </a:r>
            <a:endParaRPr lang="ka-GE" sz="1200" dirty="0" smtClean="0">
              <a:solidFill>
                <a:sysClr val="windowText" lastClr="000000"/>
              </a:solidFill>
              <a:latin typeface="Sylfaen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ylfaen" pitchFamily="18" charset="0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ka-GE" sz="1200" b="1" kern="0" dirty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ჩატარებული ინტერვიუების რაოდენობა</a:t>
            </a: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r>
              <a:rPr lang="ka-GE" sz="1200" dirty="0" smtClean="0">
                <a:solidFill>
                  <a:sysClr val="windowText" lastClr="000000"/>
                </a:solidFill>
                <a:latin typeface="Sylfaen" pitchFamily="18" charset="0"/>
              </a:rPr>
              <a:t>297 ორგანიზაცია </a:t>
            </a:r>
            <a:r>
              <a:rPr lang="ka-GE" sz="1100" i="1" dirty="0" smtClean="0">
                <a:solidFill>
                  <a:sysClr val="windowText" lastClr="000000"/>
                </a:solidFill>
                <a:latin typeface="Sylfaen" pitchFamily="18" charset="0"/>
              </a:rPr>
              <a:t>(</a:t>
            </a:r>
            <a:r>
              <a:rPr lang="ka-GE" sz="1100" i="1" dirty="0"/>
              <a:t>პირველადი ანგარიშის მომზადების ეტაპზე დასრულებული ინტერვიუების რაოდენობა შეადგენდა 297-ს, შესაბამისად ანგარიში მომზადებულია აღნიშნული ინტერვიუების დასახელებულ </a:t>
            </a:r>
            <a:r>
              <a:rPr lang="ka-GE" sz="1100" i="1" dirty="0" smtClean="0"/>
              <a:t>რაოდენობაზე)</a:t>
            </a:r>
            <a:endParaRPr lang="en-US" sz="1100" i="1" dirty="0" smtClean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endParaRPr lang="ka-GE" sz="1200" dirty="0" smtClean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defRPr/>
            </a:pPr>
            <a:r>
              <a:rPr lang="ka-GE" sz="1200" b="1" kern="0" dirty="0" smtClean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შერჩევის </a:t>
            </a:r>
            <a:r>
              <a:rPr lang="ka-GE" sz="1200" b="1" kern="0" dirty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მეთოდი</a:t>
            </a: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r>
              <a:rPr lang="ka-GE" sz="1200" dirty="0"/>
              <a:t>სტრატიფიცირებული </a:t>
            </a:r>
            <a:r>
              <a:rPr lang="ka-GE" sz="1200" dirty="0" smtClean="0"/>
              <a:t>შერჩევა</a:t>
            </a:r>
          </a:p>
          <a:p>
            <a:pPr lvl="0">
              <a:spcBef>
                <a:spcPct val="20000"/>
              </a:spcBef>
              <a:defRPr/>
            </a:pPr>
            <a:endParaRPr lang="ka-GE" sz="1200" b="1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marL="185738" lvl="0" indent="-185738" eaLnBrk="0" hangingPunct="0">
              <a:defRPr/>
            </a:pPr>
            <a:r>
              <a:rPr lang="ka-GE" sz="1200" b="1" kern="0" dirty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კვლევის არეალი</a:t>
            </a: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r>
              <a:rPr lang="ka-GE" sz="1200" dirty="0" smtClean="0">
                <a:solidFill>
                  <a:sysClr val="windowText" lastClr="000000"/>
                </a:solidFill>
                <a:latin typeface="Sylfaen" pitchFamily="18" charset="0"/>
              </a:rPr>
              <a:t>საქართველო</a:t>
            </a:r>
            <a:endParaRPr lang="en-US" sz="1200" dirty="0" smtClean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endParaRPr lang="en-US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marL="185738" lvl="0" indent="-185738" eaLnBrk="0" hangingPunct="0">
              <a:defRPr/>
            </a:pPr>
            <a:r>
              <a:rPr lang="ka-GE" sz="1200" b="1" kern="0" dirty="0" smtClean="0">
                <a:solidFill>
                  <a:prstClr val="black"/>
                </a:solidFill>
                <a:latin typeface="Sylfaen" pitchFamily="18" charset="0"/>
                <a:cs typeface="Arial" pitchFamily="34" charset="0"/>
              </a:rPr>
              <a:t>ინტერვიუს ხანგძლივობა</a:t>
            </a: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r>
              <a:rPr lang="ka-GE" sz="1200" dirty="0" smtClean="0">
                <a:solidFill>
                  <a:sysClr val="windowText" lastClr="000000"/>
                </a:solidFill>
                <a:latin typeface="Sylfaen" pitchFamily="18" charset="0"/>
              </a:rPr>
              <a:t>20-25 წუთი</a:t>
            </a: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lvl="0">
              <a:spcBef>
                <a:spcPct val="20000"/>
              </a:spcBef>
              <a:defRPr/>
            </a:pPr>
            <a:endParaRPr lang="ka-GE" sz="1200" dirty="0">
              <a:solidFill>
                <a:sysClr val="windowText" lastClr="000000"/>
              </a:solidFill>
              <a:latin typeface="Sylfaen" pitchFamily="18" charset="0"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2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ylfae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60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188640"/>
            <a:ext cx="7445816" cy="411162"/>
          </a:xfrm>
          <a:noFill/>
        </p:spPr>
        <p:txBody>
          <a:bodyPr>
            <a:noAutofit/>
          </a:bodyPr>
          <a:lstStyle/>
          <a:p>
            <a:r>
              <a:rPr lang="ka-GE" dirty="0"/>
              <a:t>ინფორმაცია საქართველოში მოქმედ პროფესიულ სასწავლებლებზე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dirty="0">
                <a:solidFill>
                  <a:sysClr val="windowText" lastClr="000000"/>
                </a:solidFill>
                <a:latin typeface="Sylfaen" pitchFamily="18" charset="0"/>
              </a:rPr>
              <a:t> 297 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71800" y="4892967"/>
            <a:ext cx="5822032" cy="1200329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ჩატარებული კვლევის თანახმად, გამოკითხული ორგანიზაციების 8</a:t>
            </a:r>
            <a:r>
              <a:rPr lang="en-US" sz="1200" dirty="0"/>
              <a:t>6</a:t>
            </a:r>
            <a:r>
              <a:rPr lang="ka-GE" sz="1200" dirty="0"/>
              <a:t>%-ს აქვს გარკვეული ინფორმაცია საქართველოში მოქმედ პროფესიულ სასწავლებლებზე. მათ შორის, 21% აღნიშნავს, რომ კარგად იცნობს პროფესიულ სასწავლებლებს. ისეთი რესპონდენტების რიცხვი, რომლებსაც საერთოდ არ აქვთ ინფორმაცია საქართველოში მოქმედი პროფესიული სასწავლებლების შესახებ, არ აღემატება 14%-ს. 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787577826"/>
              </p:ext>
            </p:extLst>
          </p:nvPr>
        </p:nvGraphicFramePr>
        <p:xfrm>
          <a:off x="744447" y="1412776"/>
          <a:ext cx="6708866" cy="3312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446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188640"/>
            <a:ext cx="7445816" cy="411162"/>
          </a:xfrm>
          <a:noFill/>
        </p:spPr>
        <p:txBody>
          <a:bodyPr>
            <a:noAutofit/>
          </a:bodyPr>
          <a:lstStyle/>
          <a:p>
            <a:r>
              <a:rPr lang="ka-GE" dirty="0"/>
              <a:t>ინფორმაცია </a:t>
            </a:r>
            <a:r>
              <a:rPr lang="ka-GE" dirty="0" smtClean="0"/>
              <a:t>წყაროები პროფესიულ </a:t>
            </a:r>
            <a:r>
              <a:rPr lang="ka-GE" dirty="0"/>
              <a:t>სასწავლებლებზე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20072" y="3645024"/>
            <a:ext cx="3373760" cy="175432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lvl="0" algn="just"/>
            <a:r>
              <a:rPr lang="ka-GE" sz="1200" dirty="0"/>
              <a:t>პროფესიული განათლების შესახებ  ინფორმაციის მიღების ძირითადი წყარო ტელევიზიაა - მას ასახელებს გამოკითხულების 2/3. ასევე, საკმაოდ ხშირად გამოყენებული წყაროების ნაცნობ-მეგობრები (27%) და სოციალური ქსელები (20%). დანარჩენი წყაროების დასახელების მაჩვენებელი დაბალია და არც ერთ შემთხვევაში არ აღემატება 11%-ს.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7968915"/>
              </p:ext>
            </p:extLst>
          </p:nvPr>
        </p:nvGraphicFramePr>
        <p:xfrm>
          <a:off x="503583" y="901148"/>
          <a:ext cx="6954492" cy="5552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64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188640"/>
            <a:ext cx="7445816" cy="411162"/>
          </a:xfrm>
          <a:noFill/>
        </p:spPr>
        <p:txBody>
          <a:bodyPr>
            <a:noAutofit/>
          </a:bodyPr>
          <a:lstStyle/>
          <a:p>
            <a:r>
              <a:rPr lang="ka-GE" dirty="0"/>
              <a:t>პროფესიული სასწავლებლის სტუდენტების ან კურსდამთავრებულების დასაქმების პრაქტიკა წარსულში ან ამჟამად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194431915"/>
              </p:ext>
            </p:extLst>
          </p:nvPr>
        </p:nvGraphicFramePr>
        <p:xfrm>
          <a:off x="1690687" y="1412776"/>
          <a:ext cx="5762625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520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188640"/>
            <a:ext cx="8309912" cy="432048"/>
          </a:xfrm>
          <a:noFill/>
        </p:spPr>
        <p:txBody>
          <a:bodyPr>
            <a:noAutofit/>
          </a:bodyPr>
          <a:lstStyle/>
          <a:p>
            <a:r>
              <a:rPr lang="ka-GE" dirty="0" smtClean="0"/>
              <a:t>პროფესიული </a:t>
            </a:r>
            <a:r>
              <a:rPr lang="ka-GE" dirty="0"/>
              <a:t>სასწავლებლების სტუდენტები ან </a:t>
            </a:r>
            <a:r>
              <a:rPr lang="ka-GE" dirty="0" smtClean="0"/>
              <a:t>კურსდამთავრებულების (ბოლო სამი წლის მანძილზე  ვინც დაამთავრა) </a:t>
            </a:r>
            <a:r>
              <a:rPr lang="ka-GE" dirty="0"/>
              <a:t>სტაჟირების პრაქტიკა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82328300"/>
              </p:ext>
            </p:extLst>
          </p:nvPr>
        </p:nvGraphicFramePr>
        <p:xfrm>
          <a:off x="1690687" y="1628801"/>
          <a:ext cx="5762625" cy="2624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414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552" y="188640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dirty="0" smtClean="0"/>
              <a:t>სტუდენტები </a:t>
            </a:r>
            <a:r>
              <a:rPr lang="ka-GE" dirty="0"/>
              <a:t>ან კურსდამთავრებულების სტაჟირების </a:t>
            </a:r>
            <a:r>
              <a:rPr lang="ka-GE" dirty="0" smtClean="0"/>
              <a:t>პრაქტიკა, </a:t>
            </a:r>
            <a:r>
              <a:rPr lang="ka-GE" dirty="0"/>
              <a:t>რომლებმაც ბოლო 3 წლის მანძილზე დაამთავრეს პროფესიული სასწავლებელი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758272362"/>
              </p:ext>
            </p:extLst>
          </p:nvPr>
        </p:nvGraphicFramePr>
        <p:xfrm>
          <a:off x="752334" y="1161852"/>
          <a:ext cx="7128792" cy="2793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610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299" y="116632"/>
            <a:ext cx="8705448" cy="576064"/>
          </a:xfrm>
          <a:noFill/>
        </p:spPr>
        <p:txBody>
          <a:bodyPr>
            <a:noAutofit/>
          </a:bodyPr>
          <a:lstStyle/>
          <a:p>
            <a:r>
              <a:rPr lang="ka-GE" sz="1600" dirty="0"/>
              <a:t>პროფესიული სასწავლებლების პარტნიორ ორგანიზაციებში შეზღუდული შესაძლებლობის ან სპეციალური საგანმანათლებლო საჭიროების მქონე პირების სტაჟირება/პრაქტიკა  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467544" y="6165304"/>
            <a:ext cx="1024278" cy="288032"/>
          </a:xfrm>
          <a:prstGeom prst="rect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anchor="ctr"/>
          <a:lstStyle/>
          <a:p>
            <a:pPr lvl="0" algn="r">
              <a:defRPr/>
            </a:pPr>
            <a:r>
              <a:rPr kumimoji="0" lang="ka-GE" sz="900" b="1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ბაზა</a:t>
            </a:r>
            <a:r>
              <a:rPr kumimoji="0" lang="ka-GE" sz="9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: - </a:t>
            </a:r>
            <a:r>
              <a:rPr lang="en-US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N=</a:t>
            </a:r>
            <a:r>
              <a:rPr lang="ka-GE" sz="900" i="1" kern="0" dirty="0" smtClean="0">
                <a:solidFill>
                  <a:sysClr val="windowText" lastClr="000000"/>
                </a:solidFill>
                <a:latin typeface="Sylfaen" panose="010A0502050306030303" pitchFamily="18" charset="0"/>
              </a:rPr>
              <a:t>297</a:t>
            </a:r>
            <a:endParaRPr kumimoji="0" lang="en-US" sz="9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25" name="Up-Down Arrow 24"/>
          <p:cNvSpPr/>
          <p:nvPr/>
        </p:nvSpPr>
        <p:spPr>
          <a:xfrm>
            <a:off x="530132" y="5951503"/>
            <a:ext cx="214314" cy="428628"/>
          </a:xfrm>
          <a:prstGeom prst="upDownArrow">
            <a:avLst/>
          </a:prstGeom>
          <a:noFill/>
          <a:ln w="63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Sylfaen" panose="010A0502050306030303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44446" y="5056239"/>
            <a:ext cx="7849386" cy="64633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ka-GE" sz="1200" dirty="0"/>
              <a:t>შეზღუდული შესაძლებლობების მქონე ან სპეციალური საგანმანათლებლო საჭიროებების მქონე პირების სტაჟირების/პრაქტიკის შემთხვევები უკიდურესად იშვიათია - გამოკითხული დამსაქმებლების მხოლოდ 3%-ს ჰქონია ასეთი გამოცდილება. </a:t>
            </a:r>
            <a:endParaRPr lang="en-US" sz="1200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643383237"/>
              </p:ext>
            </p:extLst>
          </p:nvPr>
        </p:nvGraphicFramePr>
        <p:xfrm>
          <a:off x="1331640" y="1412777"/>
          <a:ext cx="6912767" cy="3180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6300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T">
  <a:themeElements>
    <a:clrScheme name="ACT Research">
      <a:dk1>
        <a:sysClr val="windowText" lastClr="000000"/>
      </a:dk1>
      <a:lt1>
        <a:sysClr val="window" lastClr="FFFFFF"/>
      </a:lt1>
      <a:dk2>
        <a:srgbClr val="1F497D"/>
      </a:dk2>
      <a:lt2>
        <a:srgbClr val="C0504D"/>
      </a:lt2>
      <a:accent1>
        <a:srgbClr val="800000"/>
      </a:accent1>
      <a:accent2>
        <a:srgbClr val="E31F26"/>
      </a:accent2>
      <a:accent3>
        <a:srgbClr val="81C143"/>
      </a:accent3>
      <a:accent4>
        <a:srgbClr val="7F7F7F"/>
      </a:accent4>
      <a:accent5>
        <a:srgbClr val="4BACC6"/>
      </a:accent5>
      <a:accent6>
        <a:srgbClr val="D99694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32052</TotalTime>
  <Words>889</Words>
  <Application>Microsoft Office PowerPoint</Application>
  <PresentationFormat>On-screen Show (4:3)</PresentationFormat>
  <Paragraphs>218</Paragraphs>
  <Slides>28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ＭＳ Ｐゴシック</vt:lpstr>
      <vt:lpstr>Arial</vt:lpstr>
      <vt:lpstr>BPG Glaho Mix</vt:lpstr>
      <vt:lpstr>Calibri</vt:lpstr>
      <vt:lpstr>Lucida Grande</vt:lpstr>
      <vt:lpstr>Sylfaen</vt:lpstr>
      <vt:lpstr>Times New Roman</vt:lpstr>
      <vt:lpstr>Wingdings</vt:lpstr>
      <vt:lpstr>ヒラギノ角ゴ Pro W3</vt:lpstr>
      <vt:lpstr>ACT</vt:lpstr>
      <vt:lpstr>PowerPoint Presentation</vt:lpstr>
      <vt:lpstr>PowerPoint Presentation</vt:lpstr>
      <vt:lpstr>PowerPoint Presentation</vt:lpstr>
      <vt:lpstr>ინფორმაცია საქართველოში მოქმედ პროფესიულ სასწავლებლებზე</vt:lpstr>
      <vt:lpstr>ინფორმაცია წყაროები პროფესიულ სასწავლებლებზე</vt:lpstr>
      <vt:lpstr>პროფესიული სასწავლებლის სტუდენტების ან კურსდამთავრებულების დასაქმების პრაქტიკა წარსულში ან ამჟამად</vt:lpstr>
      <vt:lpstr>პროფესიული სასწავლებლების სტუდენტები ან კურსდამთავრებულების (ბოლო სამი წლის მანძილზე  ვინც დაამთავრა) სტაჟირების პრაქტიკა</vt:lpstr>
      <vt:lpstr>სტუდენტები ან კურსდამთავრებულების სტაჟირების პრაქტიკა, რომლებმაც ბოლო 3 წლის მანძილზე დაამთავრეს პროფესიული სასწავლებელი   </vt:lpstr>
      <vt:lpstr>პროფესიული სასწავლებლების პარტნიორ ორგანიზაციებში შეზღუდული შესაძლებლობის ან სპეციალური საგანმანათლებლო საჭიროების მქონე პირების სტაჟირება/პრაქტიკა  </vt:lpstr>
      <vt:lpstr>პროფესიულ სასწავლებელთან თანამშრომლობის სახეები</vt:lpstr>
      <vt:lpstr>გზები, რომელთა მეშვეობითაც ეძებენ პროფესიული განათლების დონის  კვალიფიციურ პერსონალს დასაქმების მიზნით </vt:lpstr>
      <vt:lpstr> სამომავლო განზრახვები პროფესიული სასწავლებლების კურსდამთავრებულების მიმართ  </vt:lpstr>
      <vt:lpstr> თანამშრომლობის ინიციატივა და პროფესიული სასწავლებლებიდან ინფორმაციის მიწოდება დამსაქმებლებისთვის.   </vt:lpstr>
      <vt:lpstr> საწარმოო პრაქტიკის შინაარსის დაგეგმვა </vt:lpstr>
      <vt:lpstr> საწარმოო პრაქტიკის პროცესის შეფასება</vt:lpstr>
      <vt:lpstr> პროფესიული სასწავლებლების სტუდენტების მოტივირებულობა საწარმოო პრაქტიკის პროცესში და შიდა წესების დაცვა  </vt:lpstr>
      <vt:lpstr> პროფესიული სასწავლებლების მახასიათებლების შეფასება</vt:lpstr>
      <vt:lpstr> პროფესიული სასწავლებლებთან თანამშრომლობის აღმწერი დებულებები</vt:lpstr>
      <vt:lpstr> პარტნიორ პროფესიულ სასწავლებლებთან თანამშრომლობის  სამომავლო განწყობა </vt:lpstr>
      <vt:lpstr>სამუშაოზე დაფუძნებული სწავლების მოდელის სასურველი სქემა</vt:lpstr>
      <vt:lpstr>სამუშაოზე დაფუძნებული სწავლების მოდელის  პროგრამაში  მონაწილეობის სურვილი</vt:lpstr>
      <vt:lpstr>სარგებელი, რომელსაც მიიღებდა კომპანია დაფუძნებული სწავლების მოდელის  პროგრამაში მონაწილეობით</vt:lpstr>
      <vt:lpstr>პროფესიული სასწავლებლის კურსდამთავრებულთა დასაქმების დაბალი მაჩვენებლის მიზეზი </vt:lpstr>
      <vt:lpstr>სახელმწიფოსთან თანამშრომლობის სასურველი ფორმები </vt:lpstr>
      <vt:lpstr>გამოკითხული კომპანიების საქმიანობის ძირითადი სფერო</vt:lpstr>
      <vt:lpstr>თანამშრომელთა რაოდენობა კომპანიაში </vt:lpstr>
      <vt:lpstr>თანამშრომლების ტრენინგები უნარების გაუმჯობესების მიზნით</vt:lpstr>
      <vt:lpstr>ტრენინგების ჩატარების განზრახვა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</dc:creator>
  <cp:lastModifiedBy>თამარ მჟავანაძე</cp:lastModifiedBy>
  <cp:revision>6951</cp:revision>
  <cp:lastPrinted>2014-05-15T13:08:56Z</cp:lastPrinted>
  <dcterms:created xsi:type="dcterms:W3CDTF">2009-12-08T12:42:57Z</dcterms:created>
  <dcterms:modified xsi:type="dcterms:W3CDTF">2015-12-31T12:56:54Z</dcterms:modified>
</cp:coreProperties>
</file>